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2"/>
  </p:notesMasterIdLst>
  <p:handoutMasterIdLst>
    <p:handoutMasterId r:id="rId23"/>
  </p:handoutMasterIdLst>
  <p:sldIdLst>
    <p:sldId id="256" r:id="rId2"/>
    <p:sldId id="324" r:id="rId3"/>
    <p:sldId id="306" r:id="rId4"/>
    <p:sldId id="291" r:id="rId5"/>
    <p:sldId id="316" r:id="rId6"/>
    <p:sldId id="303" r:id="rId7"/>
    <p:sldId id="296" r:id="rId8"/>
    <p:sldId id="326" r:id="rId9"/>
    <p:sldId id="330" r:id="rId10"/>
    <p:sldId id="329" r:id="rId11"/>
    <p:sldId id="328" r:id="rId12"/>
    <p:sldId id="331" r:id="rId13"/>
    <p:sldId id="332" r:id="rId14"/>
    <p:sldId id="301" r:id="rId15"/>
    <p:sldId id="333" r:id="rId16"/>
    <p:sldId id="334" r:id="rId17"/>
    <p:sldId id="335" r:id="rId18"/>
    <p:sldId id="336" r:id="rId19"/>
    <p:sldId id="337" r:id="rId20"/>
    <p:sldId id="338" r:id="rId21"/>
  </p:sldIdLst>
  <p:sldSz cx="9144000" cy="6858000" type="screen4x3"/>
  <p:notesSz cx="6794500" cy="9921875"/>
  <p:defaultTextStyle>
    <a:defPPr>
      <a:defRPr lang="de-DE"/>
    </a:defPPr>
    <a:lvl1pPr algn="l" rtl="0" fontAlgn="base">
      <a:spcBef>
        <a:spcPct val="0"/>
      </a:spcBef>
      <a:spcAft>
        <a:spcPct val="0"/>
      </a:spcAft>
      <a:defRPr sz="2400" kern="1200">
        <a:solidFill>
          <a:srgbClr val="454795"/>
        </a:solidFill>
        <a:latin typeface="Verdana" pitchFamily="34" charset="0"/>
        <a:ea typeface="+mn-ea"/>
        <a:cs typeface="+mn-cs"/>
      </a:defRPr>
    </a:lvl1pPr>
    <a:lvl2pPr marL="457200" algn="l" rtl="0" fontAlgn="base">
      <a:spcBef>
        <a:spcPct val="0"/>
      </a:spcBef>
      <a:spcAft>
        <a:spcPct val="0"/>
      </a:spcAft>
      <a:defRPr sz="2400" kern="1200">
        <a:solidFill>
          <a:srgbClr val="454795"/>
        </a:solidFill>
        <a:latin typeface="Verdana" pitchFamily="34" charset="0"/>
        <a:ea typeface="+mn-ea"/>
        <a:cs typeface="+mn-cs"/>
      </a:defRPr>
    </a:lvl2pPr>
    <a:lvl3pPr marL="914400" algn="l" rtl="0" fontAlgn="base">
      <a:spcBef>
        <a:spcPct val="0"/>
      </a:spcBef>
      <a:spcAft>
        <a:spcPct val="0"/>
      </a:spcAft>
      <a:defRPr sz="2400" kern="1200">
        <a:solidFill>
          <a:srgbClr val="454795"/>
        </a:solidFill>
        <a:latin typeface="Verdana" pitchFamily="34" charset="0"/>
        <a:ea typeface="+mn-ea"/>
        <a:cs typeface="+mn-cs"/>
      </a:defRPr>
    </a:lvl3pPr>
    <a:lvl4pPr marL="1371600" algn="l" rtl="0" fontAlgn="base">
      <a:spcBef>
        <a:spcPct val="0"/>
      </a:spcBef>
      <a:spcAft>
        <a:spcPct val="0"/>
      </a:spcAft>
      <a:defRPr sz="2400" kern="1200">
        <a:solidFill>
          <a:srgbClr val="454795"/>
        </a:solidFill>
        <a:latin typeface="Verdana" pitchFamily="34" charset="0"/>
        <a:ea typeface="+mn-ea"/>
        <a:cs typeface="+mn-cs"/>
      </a:defRPr>
    </a:lvl4pPr>
    <a:lvl5pPr marL="1828800" algn="l" rtl="0" fontAlgn="base">
      <a:spcBef>
        <a:spcPct val="0"/>
      </a:spcBef>
      <a:spcAft>
        <a:spcPct val="0"/>
      </a:spcAft>
      <a:defRPr sz="2400" kern="1200">
        <a:solidFill>
          <a:srgbClr val="454795"/>
        </a:solidFill>
        <a:latin typeface="Verdana" pitchFamily="34" charset="0"/>
        <a:ea typeface="+mn-ea"/>
        <a:cs typeface="+mn-cs"/>
      </a:defRPr>
    </a:lvl5pPr>
    <a:lvl6pPr marL="2286000" algn="l" defTabSz="914400" rtl="0" eaLnBrk="1" latinLnBrk="0" hangingPunct="1">
      <a:defRPr sz="2400" kern="1200">
        <a:solidFill>
          <a:srgbClr val="454795"/>
        </a:solidFill>
        <a:latin typeface="Verdana" pitchFamily="34" charset="0"/>
        <a:ea typeface="+mn-ea"/>
        <a:cs typeface="+mn-cs"/>
      </a:defRPr>
    </a:lvl6pPr>
    <a:lvl7pPr marL="2743200" algn="l" defTabSz="914400" rtl="0" eaLnBrk="1" latinLnBrk="0" hangingPunct="1">
      <a:defRPr sz="2400" kern="1200">
        <a:solidFill>
          <a:srgbClr val="454795"/>
        </a:solidFill>
        <a:latin typeface="Verdana" pitchFamily="34" charset="0"/>
        <a:ea typeface="+mn-ea"/>
        <a:cs typeface="+mn-cs"/>
      </a:defRPr>
    </a:lvl7pPr>
    <a:lvl8pPr marL="3200400" algn="l" defTabSz="914400" rtl="0" eaLnBrk="1" latinLnBrk="0" hangingPunct="1">
      <a:defRPr sz="2400" kern="1200">
        <a:solidFill>
          <a:srgbClr val="454795"/>
        </a:solidFill>
        <a:latin typeface="Verdana" pitchFamily="34" charset="0"/>
        <a:ea typeface="+mn-ea"/>
        <a:cs typeface="+mn-cs"/>
      </a:defRPr>
    </a:lvl8pPr>
    <a:lvl9pPr marL="3657600" algn="l" defTabSz="914400" rtl="0" eaLnBrk="1" latinLnBrk="0" hangingPunct="1">
      <a:defRPr sz="2400" kern="1200">
        <a:solidFill>
          <a:srgbClr val="454795"/>
        </a:solidFill>
        <a:latin typeface="Verdana" pitchFamily="34" charset="0"/>
        <a:ea typeface="+mn-ea"/>
        <a:cs typeface="+mn-cs"/>
      </a:defRPr>
    </a:lvl9pPr>
  </p:defaultTextStyle>
  <p:extLst>
    <p:ext uri="{EFAFB233-063F-42B5-8137-9DF3F51BA10A}">
      <p15:sldGuideLst xmlns:p15="http://schemas.microsoft.com/office/powerpoint/2012/main">
        <p15:guide id="1" orient="horz" pos="1632">
          <p15:clr>
            <a:srgbClr val="A4A3A4"/>
          </p15:clr>
        </p15:guide>
        <p15:guide id="2" orient="horz" pos="1776">
          <p15:clr>
            <a:srgbClr val="A4A3A4"/>
          </p15:clr>
        </p15:guide>
        <p15:guide id="3" pos="1152">
          <p15:clr>
            <a:srgbClr val="A4A3A4"/>
          </p15:clr>
        </p15:guide>
        <p15:guide id="4" pos="3168">
          <p15:clr>
            <a:srgbClr val="A4A3A4"/>
          </p15:clr>
        </p15:guide>
      </p15:sldGuideLst>
    </p:ext>
    <p:ext uri="{2D200454-40CA-4A62-9FC3-DE9A4176ACB9}">
      <p15:notesGuideLst xmlns:p15="http://schemas.microsoft.com/office/powerpoint/2012/main">
        <p15:guide id="1" orient="horz" pos="3125">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FF00"/>
    <a:srgbClr val="FF0000"/>
    <a:srgbClr val="0000FF"/>
    <a:srgbClr val="8AEE9F"/>
    <a:srgbClr val="B8F6D6"/>
    <a:srgbClr val="108247"/>
    <a:srgbClr val="EBC2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44" autoAdjust="0"/>
    <p:restoredTop sz="94709" autoAdjust="0"/>
  </p:normalViewPr>
  <p:slideViewPr>
    <p:cSldViewPr>
      <p:cViewPr varScale="1">
        <p:scale>
          <a:sx n="60" d="100"/>
          <a:sy n="60" d="100"/>
        </p:scale>
        <p:origin x="178" y="14"/>
      </p:cViewPr>
      <p:guideLst>
        <p:guide orient="horz" pos="1632"/>
        <p:guide orient="horz" pos="1776"/>
        <p:guide pos="1152"/>
        <p:guide pos="31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2" d="100"/>
          <a:sy n="52" d="100"/>
        </p:scale>
        <p:origin x="-1956" y="-90"/>
      </p:cViewPr>
      <p:guideLst>
        <p:guide orient="horz" pos="3125"/>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AD5D1517-3113-4182-97F1-828472894DA5}" type="datetimeFigureOut">
              <a:rPr lang="de-DE" smtClean="0"/>
              <a:pPr/>
              <a:t>06.06.2018</a:t>
            </a:fld>
            <a:endParaRPr lang="de-DE"/>
          </a:p>
        </p:txBody>
      </p:sp>
      <p:sp>
        <p:nvSpPr>
          <p:cNvPr id="4" name="Fußzeilenplatzhalter 3"/>
          <p:cNvSpPr>
            <a:spLocks noGrp="1"/>
          </p:cNvSpPr>
          <p:nvPr>
            <p:ph type="ftr" sz="quarter" idx="2"/>
          </p:nvPr>
        </p:nvSpPr>
        <p:spPr>
          <a:xfrm>
            <a:off x="0" y="9423400"/>
            <a:ext cx="2944813" cy="496888"/>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8100" y="9423400"/>
            <a:ext cx="2944813" cy="496888"/>
          </a:xfrm>
          <a:prstGeom prst="rect">
            <a:avLst/>
          </a:prstGeom>
        </p:spPr>
        <p:txBody>
          <a:bodyPr vert="horz" lIns="91440" tIns="45720" rIns="91440" bIns="45720" rtlCol="0" anchor="b"/>
          <a:lstStyle>
            <a:lvl1pPr algn="r">
              <a:defRPr sz="1200"/>
            </a:lvl1pPr>
          </a:lstStyle>
          <a:p>
            <a:fld id="{7537B79D-02F4-4655-9EBB-4D1715DDBBEE}" type="slidenum">
              <a:rPr lang="de-DE" smtClean="0"/>
              <a:pPr/>
              <a:t>‹Nr.›</a:t>
            </a:fld>
            <a:endParaRPr lang="de-DE"/>
          </a:p>
        </p:txBody>
      </p:sp>
    </p:spTree>
    <p:extLst>
      <p:ext uri="{BB962C8B-B14F-4D97-AF65-F5344CB8AC3E}">
        <p14:creationId xmlns:p14="http://schemas.microsoft.com/office/powerpoint/2010/main" val="20054044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44813"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tx1"/>
                </a:solidFill>
                <a:latin typeface="Times New Roman" pitchFamily="18" charset="0"/>
              </a:defRPr>
            </a:lvl1pPr>
          </a:lstStyle>
          <a:p>
            <a:pPr>
              <a:defRPr/>
            </a:pPr>
            <a:endParaRPr lang="de-DE"/>
          </a:p>
        </p:txBody>
      </p:sp>
      <p:sp>
        <p:nvSpPr>
          <p:cNvPr id="6147" name="Rectangle 3"/>
          <p:cNvSpPr>
            <a:spLocks noGrp="1" noChangeArrowheads="1"/>
          </p:cNvSpPr>
          <p:nvPr>
            <p:ph type="dt" idx="1"/>
          </p:nvPr>
        </p:nvSpPr>
        <p:spPr bwMode="auto">
          <a:xfrm>
            <a:off x="3849688" y="0"/>
            <a:ext cx="2944812"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solidFill>
                  <a:schemeClr val="tx1"/>
                </a:solidFill>
                <a:latin typeface="Times New Roman" pitchFamily="18" charset="0"/>
              </a:defRPr>
            </a:lvl1pPr>
          </a:lstStyle>
          <a:p>
            <a:pPr>
              <a:defRPr/>
            </a:pPr>
            <a:endParaRPr lang="de-DE"/>
          </a:p>
        </p:txBody>
      </p:sp>
      <p:sp>
        <p:nvSpPr>
          <p:cNvPr id="20484" name="Rectangle 4"/>
          <p:cNvSpPr>
            <a:spLocks noGrp="1" noRot="1" noChangeAspect="1" noChangeArrowheads="1" noTextEdit="1"/>
          </p:cNvSpPr>
          <p:nvPr>
            <p:ph type="sldImg" idx="2"/>
          </p:nvPr>
        </p:nvSpPr>
        <p:spPr bwMode="auto">
          <a:xfrm>
            <a:off x="915988" y="744538"/>
            <a:ext cx="4962525" cy="372110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6463" y="4713288"/>
            <a:ext cx="4981575" cy="4464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6150" name="Rectangle 6"/>
          <p:cNvSpPr>
            <a:spLocks noGrp="1" noChangeArrowheads="1"/>
          </p:cNvSpPr>
          <p:nvPr>
            <p:ph type="ftr" sz="quarter" idx="4"/>
          </p:nvPr>
        </p:nvSpPr>
        <p:spPr bwMode="auto">
          <a:xfrm>
            <a:off x="0" y="9426575"/>
            <a:ext cx="2944813"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solidFill>
                  <a:schemeClr val="tx1"/>
                </a:solidFill>
                <a:latin typeface="Times New Roman" pitchFamily="18" charset="0"/>
              </a:defRPr>
            </a:lvl1pPr>
          </a:lstStyle>
          <a:p>
            <a:pPr>
              <a:defRPr/>
            </a:pPr>
            <a:endParaRPr lang="de-DE"/>
          </a:p>
        </p:txBody>
      </p:sp>
      <p:sp>
        <p:nvSpPr>
          <p:cNvPr id="6151" name="Rectangle 7"/>
          <p:cNvSpPr>
            <a:spLocks noGrp="1" noChangeArrowheads="1"/>
          </p:cNvSpPr>
          <p:nvPr>
            <p:ph type="sldNum" sz="quarter" idx="5"/>
          </p:nvPr>
        </p:nvSpPr>
        <p:spPr bwMode="auto">
          <a:xfrm>
            <a:off x="3849688" y="9426575"/>
            <a:ext cx="2944812" cy="4953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chemeClr val="tx1"/>
                </a:solidFill>
                <a:latin typeface="Times New Roman" pitchFamily="18" charset="0"/>
              </a:defRPr>
            </a:lvl1pPr>
          </a:lstStyle>
          <a:p>
            <a:pPr>
              <a:defRPr/>
            </a:pPr>
            <a:fld id="{4B07A48F-E9AF-4B32-BE28-27ED2DB109D7}" type="slidenum">
              <a:rPr lang="de-DE"/>
              <a:pPr>
                <a:defRPr/>
              </a:pPr>
              <a:t>‹Nr.›</a:t>
            </a:fld>
            <a:endParaRPr lang="de-DE"/>
          </a:p>
        </p:txBody>
      </p:sp>
    </p:spTree>
    <p:extLst>
      <p:ext uri="{BB962C8B-B14F-4D97-AF65-F5344CB8AC3E}">
        <p14:creationId xmlns:p14="http://schemas.microsoft.com/office/powerpoint/2010/main" val="38641029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8ACBD3A9-E3DE-4B69-8B56-0E382E4ACACF}" type="slidenum">
              <a:rPr lang="de-DE"/>
              <a:pPr/>
              <a:t>1</a:t>
            </a:fld>
            <a:endParaRPr lang="de-DE"/>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452709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A17EAD14-D81B-47DC-A931-68483A18314F}" type="slidenum">
              <a:rPr lang="de-DE"/>
              <a:pPr/>
              <a:t>2</a:t>
            </a:fld>
            <a:endParaRPr lang="de-DE"/>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536904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F89BC68F-FF35-49F9-99B7-88345C6E3802}" type="slidenum">
              <a:rPr lang="de-DE"/>
              <a:pPr/>
              <a:t>3</a:t>
            </a:fld>
            <a:endParaRPr lang="de-DE"/>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001439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ED992063-0588-405C-AD00-CD247185C5BD}" type="slidenum">
              <a:rPr lang="de-DE"/>
              <a:pPr/>
              <a:t>4</a:t>
            </a:fld>
            <a:endParaRPr lang="de-DE"/>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5782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0C3B8C88-4E27-4B96-B158-60984F165EF7}" type="slidenum">
              <a:rPr lang="de-DE"/>
              <a:pPr/>
              <a:t>5</a:t>
            </a:fld>
            <a:endParaRPr lang="de-DE"/>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432870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15E168F5-C9D9-4C4D-8105-32EC47E219FB}" type="slidenum">
              <a:rPr lang="de-DE"/>
              <a:pPr/>
              <a:t>6</a:t>
            </a:fld>
            <a:endParaRPr lang="de-DE"/>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35791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737F0D6E-2BB0-40FE-ACD7-EA38F1F6F22B}" type="slidenum">
              <a:rPr lang="de-DE"/>
              <a:pPr/>
              <a:t>7</a:t>
            </a:fld>
            <a:endParaRPr lang="de-DE"/>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564533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0C7895C3-7C4B-4A27-A9B5-A7253575834B}" type="slidenum">
              <a:rPr lang="de-DE"/>
              <a:pPr/>
              <a:t>14</a:t>
            </a:fld>
            <a:endParaRPr lang="de-DE"/>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884963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wmf"/><Relationship Id="rId2" Type="http://schemas.openxmlformats.org/officeDocument/2006/relationships/slideMaster" Target="../slideMasters/slideMaster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Rectangle 6"/>
          <p:cNvSpPr>
            <a:spLocks noChangeArrowheads="1"/>
          </p:cNvSpPr>
          <p:nvPr/>
        </p:nvSpPr>
        <p:spPr bwMode="auto">
          <a:xfrm>
            <a:off x="0" y="0"/>
            <a:ext cx="1223963" cy="6873875"/>
          </a:xfrm>
          <a:prstGeom prst="rect">
            <a:avLst/>
          </a:prstGeom>
          <a:solidFill>
            <a:srgbClr val="108247"/>
          </a:solidFill>
          <a:ln w="9525">
            <a:noFill/>
            <a:miter lim="800000"/>
            <a:headEnd/>
            <a:tailEnd/>
          </a:ln>
          <a:effectLst/>
        </p:spPr>
        <p:txBody>
          <a:bodyPr wrap="none" anchor="ctr"/>
          <a:lstStyle/>
          <a:p>
            <a:pPr>
              <a:defRPr/>
            </a:pPr>
            <a:endParaRPr lang="de-DE"/>
          </a:p>
        </p:txBody>
      </p:sp>
      <p:sp>
        <p:nvSpPr>
          <p:cNvPr id="3" name="Line 7"/>
          <p:cNvSpPr>
            <a:spLocks noChangeShapeType="1"/>
          </p:cNvSpPr>
          <p:nvPr/>
        </p:nvSpPr>
        <p:spPr bwMode="auto">
          <a:xfrm>
            <a:off x="0" y="685800"/>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4" name="Line 8"/>
          <p:cNvSpPr>
            <a:spLocks noChangeShapeType="1"/>
          </p:cNvSpPr>
          <p:nvPr/>
        </p:nvSpPr>
        <p:spPr bwMode="auto">
          <a:xfrm>
            <a:off x="611188" y="0"/>
            <a:ext cx="0" cy="6873875"/>
          </a:xfrm>
          <a:prstGeom prst="line">
            <a:avLst/>
          </a:prstGeom>
          <a:noFill/>
          <a:ln w="9525">
            <a:solidFill>
              <a:srgbClr val="C3C3C2"/>
            </a:solidFill>
            <a:prstDash val="dash"/>
            <a:round/>
            <a:headEnd/>
            <a:tailEnd/>
          </a:ln>
          <a:effectLst/>
        </p:spPr>
        <p:txBody>
          <a:bodyPr/>
          <a:lstStyle/>
          <a:p>
            <a:pPr>
              <a:defRPr/>
            </a:pPr>
            <a:endParaRPr lang="de-DE"/>
          </a:p>
        </p:txBody>
      </p:sp>
      <p:sp>
        <p:nvSpPr>
          <p:cNvPr id="5" name="Line 9"/>
          <p:cNvSpPr>
            <a:spLocks noChangeShapeType="1"/>
          </p:cNvSpPr>
          <p:nvPr/>
        </p:nvSpPr>
        <p:spPr bwMode="auto">
          <a:xfrm>
            <a:off x="0" y="1373188"/>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6" name="Line 10"/>
          <p:cNvSpPr>
            <a:spLocks noChangeShapeType="1"/>
          </p:cNvSpPr>
          <p:nvPr/>
        </p:nvSpPr>
        <p:spPr bwMode="auto">
          <a:xfrm>
            <a:off x="0" y="2060575"/>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7" name="Line 11"/>
          <p:cNvSpPr>
            <a:spLocks noChangeShapeType="1"/>
          </p:cNvSpPr>
          <p:nvPr/>
        </p:nvSpPr>
        <p:spPr bwMode="auto">
          <a:xfrm>
            <a:off x="0" y="2747963"/>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8" name="Line 12"/>
          <p:cNvSpPr>
            <a:spLocks noChangeShapeType="1"/>
          </p:cNvSpPr>
          <p:nvPr/>
        </p:nvSpPr>
        <p:spPr bwMode="auto">
          <a:xfrm>
            <a:off x="0" y="3435350"/>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9" name="Line 13"/>
          <p:cNvSpPr>
            <a:spLocks noChangeShapeType="1"/>
          </p:cNvSpPr>
          <p:nvPr/>
        </p:nvSpPr>
        <p:spPr bwMode="auto">
          <a:xfrm>
            <a:off x="0" y="4122738"/>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10" name="Line 14"/>
          <p:cNvSpPr>
            <a:spLocks noChangeShapeType="1"/>
          </p:cNvSpPr>
          <p:nvPr/>
        </p:nvSpPr>
        <p:spPr bwMode="auto">
          <a:xfrm>
            <a:off x="0" y="4810125"/>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11" name="Line 15"/>
          <p:cNvSpPr>
            <a:spLocks noChangeShapeType="1"/>
          </p:cNvSpPr>
          <p:nvPr/>
        </p:nvSpPr>
        <p:spPr bwMode="auto">
          <a:xfrm>
            <a:off x="0" y="5497513"/>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12" name="Line 16"/>
          <p:cNvSpPr>
            <a:spLocks noChangeShapeType="1"/>
          </p:cNvSpPr>
          <p:nvPr/>
        </p:nvSpPr>
        <p:spPr bwMode="auto">
          <a:xfrm>
            <a:off x="0" y="6184900"/>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13" name="Rectangle 17"/>
          <p:cNvSpPr>
            <a:spLocks noChangeArrowheads="1"/>
          </p:cNvSpPr>
          <p:nvPr/>
        </p:nvSpPr>
        <p:spPr bwMode="auto">
          <a:xfrm>
            <a:off x="5524500" y="6489700"/>
            <a:ext cx="3490913" cy="287338"/>
          </a:xfrm>
          <a:prstGeom prst="rect">
            <a:avLst/>
          </a:prstGeom>
          <a:solidFill>
            <a:srgbClr val="108247"/>
          </a:solidFill>
          <a:ln w="9525">
            <a:noFill/>
            <a:miter lim="800000"/>
            <a:headEnd/>
            <a:tailEnd/>
          </a:ln>
          <a:effectLst/>
        </p:spPr>
        <p:txBody>
          <a:bodyPr wrap="none" anchor="ctr" anchorCtr="1"/>
          <a:lstStyle/>
          <a:p>
            <a:pPr algn="ctr">
              <a:defRPr/>
            </a:pPr>
            <a:r>
              <a:rPr lang="de-DE" sz="1200" dirty="0" smtClean="0">
                <a:solidFill>
                  <a:schemeClr val="bg1"/>
                </a:solidFill>
              </a:rPr>
              <a:t>J E N T E C H  Datensysteme  AG</a:t>
            </a:r>
            <a:endParaRPr lang="de-DE" sz="1200" dirty="0">
              <a:solidFill>
                <a:schemeClr val="bg1"/>
              </a:solidFill>
            </a:endParaRPr>
          </a:p>
        </p:txBody>
      </p:sp>
      <p:pic>
        <p:nvPicPr>
          <p:cNvPr id="14" name="Picture 22" descr="1_RGB"/>
          <p:cNvPicPr>
            <a:picLocks noChangeAspect="1" noChangeArrowheads="1"/>
          </p:cNvPicPr>
          <p:nvPr userDrawn="1"/>
        </p:nvPicPr>
        <p:blipFill>
          <a:blip r:embed="rId3" cstate="print"/>
          <a:srcRect/>
          <a:stretch>
            <a:fillRect/>
          </a:stretch>
        </p:blipFill>
        <p:spPr bwMode="auto">
          <a:xfrm>
            <a:off x="1798638" y="719138"/>
            <a:ext cx="2155825" cy="2160587"/>
          </a:xfrm>
          <a:prstGeom prst="rect">
            <a:avLst/>
          </a:prstGeom>
          <a:noFill/>
          <a:ln w="9525">
            <a:noFill/>
            <a:miter lim="800000"/>
            <a:headEnd/>
            <a:tailEnd/>
          </a:ln>
        </p:spPr>
      </p:pic>
      <p:pic>
        <p:nvPicPr>
          <p:cNvPr id="15" name="Picture 23" descr="2_RGB"/>
          <p:cNvPicPr>
            <a:picLocks noChangeAspect="1" noChangeArrowheads="1"/>
          </p:cNvPicPr>
          <p:nvPr userDrawn="1"/>
        </p:nvPicPr>
        <p:blipFill>
          <a:blip r:embed="rId4"/>
          <a:srcRect/>
          <a:stretch>
            <a:fillRect/>
          </a:stretch>
        </p:blipFill>
        <p:spPr bwMode="auto">
          <a:xfrm>
            <a:off x="4138613" y="719138"/>
            <a:ext cx="2159000" cy="2159000"/>
          </a:xfrm>
          <a:prstGeom prst="rect">
            <a:avLst/>
          </a:prstGeom>
          <a:noFill/>
          <a:ln w="9525">
            <a:noFill/>
            <a:miter lim="800000"/>
            <a:headEnd/>
            <a:tailEnd/>
          </a:ln>
        </p:spPr>
      </p:pic>
      <p:pic>
        <p:nvPicPr>
          <p:cNvPr id="16" name="Picture 24" descr="3_RGB"/>
          <p:cNvPicPr>
            <a:picLocks noChangeAspect="1" noChangeArrowheads="1"/>
          </p:cNvPicPr>
          <p:nvPr userDrawn="1"/>
        </p:nvPicPr>
        <p:blipFill>
          <a:blip r:embed="rId5"/>
          <a:srcRect/>
          <a:stretch>
            <a:fillRect/>
          </a:stretch>
        </p:blipFill>
        <p:spPr bwMode="auto">
          <a:xfrm>
            <a:off x="6477000" y="719138"/>
            <a:ext cx="2152650" cy="2157412"/>
          </a:xfrm>
          <a:prstGeom prst="rect">
            <a:avLst/>
          </a:prstGeom>
          <a:noFill/>
          <a:ln w="9525">
            <a:noFill/>
            <a:miter lim="800000"/>
            <a:headEnd/>
            <a:tailEnd/>
          </a:ln>
        </p:spPr>
      </p:pic>
      <p:graphicFrame>
        <p:nvGraphicFramePr>
          <p:cNvPr id="17" name="Object 25"/>
          <p:cNvGraphicFramePr>
            <a:graphicFrameLocks noChangeAspect="1"/>
          </p:cNvGraphicFramePr>
          <p:nvPr/>
        </p:nvGraphicFramePr>
        <p:xfrm>
          <a:off x="611188" y="44450"/>
          <a:ext cx="542925" cy="542925"/>
        </p:xfrm>
        <a:graphic>
          <a:graphicData uri="http://schemas.openxmlformats.org/presentationml/2006/ole">
            <mc:AlternateContent xmlns:mc="http://schemas.openxmlformats.org/markup-compatibility/2006">
              <mc:Choice xmlns:v="urn:schemas-microsoft-com:vml" Requires="v">
                <p:oleObj spid="_x0000_s49223" name="Bilddokument" r:id="rId6" imgW="361800" imgH="361800" progId="">
                  <p:embed/>
                </p:oleObj>
              </mc:Choice>
              <mc:Fallback>
                <p:oleObj name="Bilddokument" r:id="rId6" imgW="361800" imgH="361800" progId="">
                  <p:embed/>
                  <p:pic>
                    <p:nvPicPr>
                      <p:cNvPr id="0" name="Object 2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188" y="44450"/>
                        <a:ext cx="542925" cy="54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 name="Rectangle 3"/>
          <p:cNvSpPr>
            <a:spLocks noGrp="1" noChangeArrowheads="1"/>
          </p:cNvSpPr>
          <p:nvPr>
            <p:ph type="dt" sz="half" idx="10"/>
          </p:nvPr>
        </p:nvSpPr>
        <p:spPr/>
        <p:txBody>
          <a:bodyPr/>
          <a:lstStyle>
            <a:lvl1pPr>
              <a:defRPr smtClean="0"/>
            </a:lvl1pPr>
          </a:lstStyle>
          <a:p>
            <a:pPr>
              <a:defRPr/>
            </a:pPr>
            <a:endParaRPr lang="de-DE"/>
          </a:p>
        </p:txBody>
      </p:sp>
      <p:sp>
        <p:nvSpPr>
          <p:cNvPr id="19" name="Rectangle 4"/>
          <p:cNvSpPr>
            <a:spLocks noGrp="1" noChangeArrowheads="1"/>
          </p:cNvSpPr>
          <p:nvPr>
            <p:ph type="ftr" sz="quarter" idx="11"/>
          </p:nvPr>
        </p:nvSpPr>
        <p:spPr/>
        <p:txBody>
          <a:bodyPr/>
          <a:lstStyle>
            <a:lvl1pPr>
              <a:defRPr smtClean="0"/>
            </a:lvl1pPr>
          </a:lstStyle>
          <a:p>
            <a:pPr>
              <a:defRPr/>
            </a:pPr>
            <a:endParaRPr lang="de-DE"/>
          </a:p>
        </p:txBody>
      </p:sp>
      <p:sp>
        <p:nvSpPr>
          <p:cNvPr id="20" name="Rectangle 5"/>
          <p:cNvSpPr>
            <a:spLocks noGrp="1" noChangeArrowheads="1"/>
          </p:cNvSpPr>
          <p:nvPr>
            <p:ph type="sldNum" sz="quarter" idx="12"/>
          </p:nvPr>
        </p:nvSpPr>
        <p:spPr/>
        <p:txBody>
          <a:bodyPr/>
          <a:lstStyle>
            <a:lvl1pPr>
              <a:defRPr smtClean="0"/>
            </a:lvl1pPr>
          </a:lstStyle>
          <a:p>
            <a:pPr>
              <a:defRPr/>
            </a:pPr>
            <a:fld id="{C51A9C64-0518-472E-BCAC-3173CE02BE6B}" type="slidenum">
              <a:rPr lang="de-DE"/>
              <a:pPr>
                <a:defRPr/>
              </a:pPr>
              <a:t>‹Nr.›</a:t>
            </a:fld>
            <a:endParaRPr lang="de-DE" dirty="0"/>
          </a:p>
        </p:txBody>
      </p:sp>
    </p:spTree>
  </p:cSld>
  <p:clrMapOvr>
    <a:masterClrMapping/>
  </p:clrMapOvr>
  <p:transition advClick="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25AB5FF3-BB65-44F7-A7FA-A6527F39D85D}" type="slidenum">
              <a:rPr lang="de-DE"/>
              <a:pPr>
                <a:defRPr/>
              </a:pPr>
              <a:t>‹Nr.›</a:t>
            </a:fld>
            <a:endParaRPr lang="de-DE"/>
          </a:p>
        </p:txBody>
      </p:sp>
    </p:spTree>
  </p:cSld>
  <p:clrMapOvr>
    <a:masterClrMapping/>
  </p:clrMapOvr>
  <p:transition advClick="0">
    <p:wipe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7239000" y="152400"/>
            <a:ext cx="1905000" cy="5942013"/>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1524000" y="152400"/>
            <a:ext cx="5562600" cy="5942013"/>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DC8CDB4-64C9-4B31-B852-E26ADA9A989D}" type="slidenum">
              <a:rPr lang="de-DE"/>
              <a:pPr>
                <a:defRPr/>
              </a:pPr>
              <a:t>‹Nr.›</a:t>
            </a:fld>
            <a:endParaRPr lang="de-DE"/>
          </a:p>
        </p:txBody>
      </p:sp>
    </p:spTree>
  </p:cSld>
  <p:clrMapOvr>
    <a:masterClrMapping/>
  </p:clrMapOvr>
  <p:transition advClick="0">
    <p:wipe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524000" y="152400"/>
            <a:ext cx="5638800" cy="685800"/>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1828800" y="1600200"/>
            <a:ext cx="3581400" cy="449421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5562600" y="1600200"/>
            <a:ext cx="3581400" cy="2170113"/>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5562600" y="3922713"/>
            <a:ext cx="3581400" cy="21717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Rectangle 4"/>
          <p:cNvSpPr>
            <a:spLocks noGrp="1" noChangeArrowheads="1"/>
          </p:cNvSpPr>
          <p:nvPr>
            <p:ph type="dt" sz="half" idx="10"/>
          </p:nvPr>
        </p:nvSpPr>
        <p:spPr>
          <a:ln/>
        </p:spPr>
        <p:txBody>
          <a:bodyPr/>
          <a:lstStyle>
            <a:lvl1pPr>
              <a:defRPr/>
            </a:lvl1pPr>
          </a:lstStyle>
          <a:p>
            <a:pPr>
              <a:defRPr/>
            </a:pPr>
            <a:endParaRPr lang="de-DE"/>
          </a:p>
        </p:txBody>
      </p:sp>
      <p:sp>
        <p:nvSpPr>
          <p:cNvPr id="7" name="Rectangle 5"/>
          <p:cNvSpPr>
            <a:spLocks noGrp="1" noChangeArrowheads="1"/>
          </p:cNvSpPr>
          <p:nvPr>
            <p:ph type="ftr" sz="quarter" idx="11"/>
          </p:nvPr>
        </p:nvSpPr>
        <p:spPr>
          <a:ln/>
        </p:spPr>
        <p:txBody>
          <a:bodyPr/>
          <a:lstStyle>
            <a:lvl1pPr>
              <a:defRPr/>
            </a:lvl1pPr>
          </a:lstStyle>
          <a:p>
            <a:pPr>
              <a:defRPr/>
            </a:pPr>
            <a:endParaRPr lang="de-DE"/>
          </a:p>
        </p:txBody>
      </p:sp>
      <p:sp>
        <p:nvSpPr>
          <p:cNvPr id="8" name="Rectangle 6"/>
          <p:cNvSpPr>
            <a:spLocks noGrp="1" noChangeArrowheads="1"/>
          </p:cNvSpPr>
          <p:nvPr>
            <p:ph type="sldNum" sz="quarter" idx="12"/>
          </p:nvPr>
        </p:nvSpPr>
        <p:spPr>
          <a:ln/>
        </p:spPr>
        <p:txBody>
          <a:bodyPr/>
          <a:lstStyle>
            <a:lvl1pPr>
              <a:defRPr/>
            </a:lvl1pPr>
          </a:lstStyle>
          <a:p>
            <a:pPr>
              <a:defRPr/>
            </a:pPr>
            <a:fld id="{DCB3F520-4F08-43A6-93C7-144BB238E231}" type="slidenum">
              <a:rPr lang="de-DE"/>
              <a:pPr>
                <a:defRPr/>
              </a:pPr>
              <a:t>‹Nr.›</a:t>
            </a:fld>
            <a:endParaRPr lang="de-DE"/>
          </a:p>
        </p:txBody>
      </p:sp>
    </p:spTree>
  </p:cSld>
  <p:clrMapOvr>
    <a:masterClrMapping/>
  </p:clrMapOvr>
  <p:transition advClick="0">
    <p:wipe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9CFFAB4-066B-41A3-938B-02CD71D7ED2A}" type="slidenum">
              <a:rPr lang="de-DE"/>
              <a:pPr>
                <a:defRPr/>
              </a:pPr>
              <a:t>‹Nr.›</a:t>
            </a:fld>
            <a:endParaRPr lang="de-DE"/>
          </a:p>
        </p:txBody>
      </p:sp>
    </p:spTree>
  </p:cSld>
  <p:clrMapOvr>
    <a:masterClrMapping/>
  </p:clrMapOvr>
  <p:transition advClick="0">
    <p:wipe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3E99B1A9-03A4-47A3-B2D3-E882293ECDA1}" type="slidenum">
              <a:rPr lang="de-DE"/>
              <a:pPr>
                <a:defRPr/>
              </a:pPr>
              <a:t>‹Nr.›</a:t>
            </a:fld>
            <a:endParaRPr lang="de-DE"/>
          </a:p>
        </p:txBody>
      </p:sp>
    </p:spTree>
  </p:cSld>
  <p:clrMapOvr>
    <a:masterClrMapping/>
  </p:clrMapOvr>
  <p:transition advClick="0">
    <p:wipe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1828800" y="1600200"/>
            <a:ext cx="35814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562600" y="1600200"/>
            <a:ext cx="3581400" cy="4494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82E6ABF8-1E75-4552-9473-E28F0CFD8DFB}" type="slidenum">
              <a:rPr lang="de-DE"/>
              <a:pPr>
                <a:defRPr/>
              </a:pPr>
              <a:t>‹Nr.›</a:t>
            </a:fld>
            <a:endParaRPr lang="de-DE"/>
          </a:p>
        </p:txBody>
      </p:sp>
    </p:spTree>
  </p:cSld>
  <p:clrMapOvr>
    <a:masterClrMapping/>
  </p:clrMapOvr>
  <p:transition advClick="0">
    <p:wipe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5808048D-4C7F-416B-87BB-C214004A634A}" type="slidenum">
              <a:rPr lang="de-DE"/>
              <a:pPr>
                <a:defRPr/>
              </a:pPr>
              <a:t>‹Nr.›</a:t>
            </a:fld>
            <a:endParaRPr lang="de-DE"/>
          </a:p>
        </p:txBody>
      </p:sp>
    </p:spTree>
  </p:cSld>
  <p:clrMapOvr>
    <a:masterClrMapping/>
  </p:clrMapOvr>
  <p:transition advClick="0">
    <p:wipe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F771D381-4786-4072-934D-353760DD0FB9}" type="slidenum">
              <a:rPr lang="de-DE"/>
              <a:pPr>
                <a:defRPr/>
              </a:pPr>
              <a:t>‹Nr.›</a:t>
            </a:fld>
            <a:endParaRPr lang="de-DE"/>
          </a:p>
        </p:txBody>
      </p:sp>
    </p:spTree>
  </p:cSld>
  <p:clrMapOvr>
    <a:masterClrMapping/>
  </p:clrMapOvr>
  <p:transition advClick="0">
    <p:wipe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1FFA744F-BD5B-415D-917F-E77EF2321CD7}" type="slidenum">
              <a:rPr lang="de-DE"/>
              <a:pPr>
                <a:defRPr/>
              </a:pPr>
              <a:t>‹Nr.›</a:t>
            </a:fld>
            <a:endParaRPr lang="de-DE"/>
          </a:p>
        </p:txBody>
      </p:sp>
    </p:spTree>
  </p:cSld>
  <p:clrMapOvr>
    <a:masterClrMapping/>
  </p:clrMapOvr>
  <p:transition advClick="0">
    <p:wipe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7CC23EEE-C41D-49E5-95AA-D19544E565DD}" type="slidenum">
              <a:rPr lang="de-DE"/>
              <a:pPr>
                <a:defRPr/>
              </a:pPr>
              <a:t>‹Nr.›</a:t>
            </a:fld>
            <a:endParaRPr lang="de-DE"/>
          </a:p>
        </p:txBody>
      </p:sp>
    </p:spTree>
  </p:cSld>
  <p:clrMapOvr>
    <a:masterClrMapping/>
  </p:clrMapOvr>
  <p:transition advClick="0">
    <p:wipe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19A6C171-3E5E-4AE4-99C7-7A66862BC280}" type="slidenum">
              <a:rPr lang="de-DE"/>
              <a:pPr>
                <a:defRPr/>
              </a:pPr>
              <a:t>‹Nr.›</a:t>
            </a:fld>
            <a:endParaRPr lang="de-DE"/>
          </a:p>
        </p:txBody>
      </p:sp>
    </p:spTree>
  </p:cSld>
  <p:clrMapOvr>
    <a:masterClrMapping/>
  </p:clrMapOvr>
  <p:transition advClick="0">
    <p:wipe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97" name="Rectangle 25"/>
          <p:cNvSpPr>
            <a:spLocks noChangeArrowheads="1"/>
          </p:cNvSpPr>
          <p:nvPr userDrawn="1"/>
        </p:nvSpPr>
        <p:spPr bwMode="auto">
          <a:xfrm>
            <a:off x="1511300" y="927100"/>
            <a:ext cx="7543800" cy="228600"/>
          </a:xfrm>
          <a:prstGeom prst="rect">
            <a:avLst/>
          </a:prstGeom>
          <a:solidFill>
            <a:srgbClr val="808080"/>
          </a:solidFill>
          <a:ln w="9525">
            <a:noFill/>
            <a:miter lim="800000"/>
            <a:headEnd/>
            <a:tailEnd/>
          </a:ln>
          <a:effectLst/>
        </p:spPr>
        <p:txBody>
          <a:bodyPr wrap="none" anchor="ctr"/>
          <a:lstStyle/>
          <a:p>
            <a:pPr>
              <a:defRPr/>
            </a:pPr>
            <a:endParaRPr lang="de-DE"/>
          </a:p>
        </p:txBody>
      </p:sp>
      <p:sp>
        <p:nvSpPr>
          <p:cNvPr id="1029" name="Rectangle 2"/>
          <p:cNvSpPr>
            <a:spLocks noGrp="1" noChangeArrowheads="1"/>
          </p:cNvSpPr>
          <p:nvPr>
            <p:ph type="title"/>
          </p:nvPr>
        </p:nvSpPr>
        <p:spPr bwMode="auto">
          <a:xfrm>
            <a:off x="1524000" y="152400"/>
            <a:ext cx="56388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Klicken Sie, um das Titelformat zu bearbeiten</a:t>
            </a:r>
          </a:p>
        </p:txBody>
      </p:sp>
      <p:sp>
        <p:nvSpPr>
          <p:cNvPr id="1030" name="Rectangle 3"/>
          <p:cNvSpPr>
            <a:spLocks noGrp="1" noChangeArrowheads="1"/>
          </p:cNvSpPr>
          <p:nvPr>
            <p:ph type="body" idx="1"/>
          </p:nvPr>
        </p:nvSpPr>
        <p:spPr bwMode="auto">
          <a:xfrm>
            <a:off x="1828800" y="1600200"/>
            <a:ext cx="7315200" cy="4494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dirty="0" smtClean="0"/>
              <a:t>Klicken Sie, um die Formate des Vorlagentextes zu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latin typeface="Times New Roman" pitchFamily="18" charset="0"/>
              </a:defRPr>
            </a:lvl1pPr>
          </a:lstStyle>
          <a:p>
            <a:pPr>
              <a:defRPr/>
            </a:pPr>
            <a:endParaRPr lang="de-DE"/>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latin typeface="Times New Roman" pitchFamily="18" charset="0"/>
              </a:defRPr>
            </a:lvl1pPr>
          </a:lstStyle>
          <a:p>
            <a:pPr>
              <a:defRPr/>
            </a:pPr>
            <a:endParaRPr lang="de-DE"/>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latin typeface="Times New Roman" pitchFamily="18" charset="0"/>
              </a:defRPr>
            </a:lvl1pPr>
          </a:lstStyle>
          <a:p>
            <a:pPr>
              <a:defRPr/>
            </a:pPr>
            <a:fld id="{2FC8A7EF-5BED-4ACD-8030-96BDFE258AFA}" type="slidenum">
              <a:rPr lang="de-DE"/>
              <a:pPr>
                <a:defRPr/>
              </a:pPr>
              <a:t>‹Nr.›</a:t>
            </a:fld>
            <a:endParaRPr lang="de-DE"/>
          </a:p>
        </p:txBody>
      </p:sp>
      <p:sp>
        <p:nvSpPr>
          <p:cNvPr id="3079" name="Rectangle 7"/>
          <p:cNvSpPr>
            <a:spLocks noChangeArrowheads="1"/>
          </p:cNvSpPr>
          <p:nvPr/>
        </p:nvSpPr>
        <p:spPr bwMode="auto">
          <a:xfrm>
            <a:off x="685800" y="6248400"/>
            <a:ext cx="1905000" cy="457200"/>
          </a:xfrm>
          <a:prstGeom prst="rect">
            <a:avLst/>
          </a:prstGeom>
          <a:noFill/>
          <a:ln w="9525">
            <a:noFill/>
            <a:miter lim="800000"/>
            <a:headEnd/>
            <a:tailEnd/>
          </a:ln>
          <a:effectLst/>
        </p:spPr>
        <p:txBody>
          <a:bodyPr/>
          <a:lstStyle/>
          <a:p>
            <a:pPr>
              <a:defRPr/>
            </a:pPr>
            <a:endParaRPr lang="de-DE" sz="1400">
              <a:solidFill>
                <a:schemeClr val="tx1"/>
              </a:solidFill>
              <a:latin typeface="Times New Roman" pitchFamily="18" charset="0"/>
            </a:endParaRPr>
          </a:p>
        </p:txBody>
      </p:sp>
      <p:sp>
        <p:nvSpPr>
          <p:cNvPr id="3080" name="Rectangle 8"/>
          <p:cNvSpPr>
            <a:spLocks noChangeArrowheads="1"/>
          </p:cNvSpPr>
          <p:nvPr/>
        </p:nvSpPr>
        <p:spPr bwMode="auto">
          <a:xfrm>
            <a:off x="3124200" y="6248400"/>
            <a:ext cx="2895600" cy="457200"/>
          </a:xfrm>
          <a:prstGeom prst="rect">
            <a:avLst/>
          </a:prstGeom>
          <a:noFill/>
          <a:ln w="9525">
            <a:noFill/>
            <a:miter lim="800000"/>
            <a:headEnd/>
            <a:tailEnd/>
          </a:ln>
          <a:effectLst/>
        </p:spPr>
        <p:txBody>
          <a:bodyPr/>
          <a:lstStyle/>
          <a:p>
            <a:pPr algn="ctr">
              <a:defRPr/>
            </a:pPr>
            <a:endParaRPr lang="de-DE" sz="1400">
              <a:solidFill>
                <a:schemeClr val="tx1"/>
              </a:solidFill>
              <a:latin typeface="Times New Roman" pitchFamily="18" charset="0"/>
            </a:endParaRPr>
          </a:p>
        </p:txBody>
      </p:sp>
      <p:sp>
        <p:nvSpPr>
          <p:cNvPr id="3081" name="Rectangle 9"/>
          <p:cNvSpPr>
            <a:spLocks noChangeArrowheads="1"/>
          </p:cNvSpPr>
          <p:nvPr/>
        </p:nvSpPr>
        <p:spPr bwMode="auto">
          <a:xfrm>
            <a:off x="7010400" y="6553200"/>
            <a:ext cx="1905000" cy="457200"/>
          </a:xfrm>
          <a:prstGeom prst="rect">
            <a:avLst/>
          </a:prstGeom>
          <a:noFill/>
          <a:ln w="9525">
            <a:noFill/>
            <a:miter lim="800000"/>
            <a:headEnd/>
            <a:tailEnd/>
          </a:ln>
          <a:effectLst/>
        </p:spPr>
        <p:txBody>
          <a:bodyPr/>
          <a:lstStyle/>
          <a:p>
            <a:pPr algn="r">
              <a:defRPr/>
            </a:pPr>
            <a:fld id="{5D1090DF-3879-400A-AB11-AB729C818B03}" type="slidenum">
              <a:rPr lang="de-DE" sz="1400">
                <a:solidFill>
                  <a:schemeClr val="bg1"/>
                </a:solidFill>
              </a:rPr>
              <a:pPr algn="r">
                <a:defRPr/>
              </a:pPr>
              <a:t>‹Nr.›</a:t>
            </a:fld>
            <a:endParaRPr lang="de-DE" sz="1400">
              <a:solidFill>
                <a:schemeClr val="bg1"/>
              </a:solidFill>
            </a:endParaRPr>
          </a:p>
        </p:txBody>
      </p:sp>
      <p:sp>
        <p:nvSpPr>
          <p:cNvPr id="3082" name="Rectangle 10"/>
          <p:cNvSpPr>
            <a:spLocks noChangeArrowheads="1"/>
          </p:cNvSpPr>
          <p:nvPr/>
        </p:nvSpPr>
        <p:spPr bwMode="auto">
          <a:xfrm>
            <a:off x="0" y="0"/>
            <a:ext cx="1223963" cy="6873875"/>
          </a:xfrm>
          <a:prstGeom prst="rect">
            <a:avLst/>
          </a:prstGeom>
          <a:solidFill>
            <a:srgbClr val="108247"/>
          </a:solidFill>
          <a:ln w="9525">
            <a:noFill/>
            <a:miter lim="800000"/>
            <a:headEnd/>
            <a:tailEnd/>
          </a:ln>
          <a:effectLst/>
        </p:spPr>
        <p:txBody>
          <a:bodyPr wrap="none" anchor="ctr"/>
          <a:lstStyle/>
          <a:p>
            <a:pPr>
              <a:defRPr/>
            </a:pPr>
            <a:endParaRPr lang="de-DE"/>
          </a:p>
        </p:txBody>
      </p:sp>
      <p:sp>
        <p:nvSpPr>
          <p:cNvPr id="3083" name="Line 11"/>
          <p:cNvSpPr>
            <a:spLocks noChangeShapeType="1"/>
          </p:cNvSpPr>
          <p:nvPr/>
        </p:nvSpPr>
        <p:spPr bwMode="auto">
          <a:xfrm>
            <a:off x="0" y="685800"/>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3084" name="Line 12"/>
          <p:cNvSpPr>
            <a:spLocks noChangeShapeType="1"/>
          </p:cNvSpPr>
          <p:nvPr/>
        </p:nvSpPr>
        <p:spPr bwMode="auto">
          <a:xfrm>
            <a:off x="611188" y="0"/>
            <a:ext cx="0" cy="6873875"/>
          </a:xfrm>
          <a:prstGeom prst="line">
            <a:avLst/>
          </a:prstGeom>
          <a:noFill/>
          <a:ln w="9525">
            <a:solidFill>
              <a:srgbClr val="C3C3C2"/>
            </a:solidFill>
            <a:prstDash val="dash"/>
            <a:round/>
            <a:headEnd/>
            <a:tailEnd/>
          </a:ln>
          <a:effectLst/>
        </p:spPr>
        <p:txBody>
          <a:bodyPr/>
          <a:lstStyle/>
          <a:p>
            <a:pPr>
              <a:defRPr/>
            </a:pPr>
            <a:endParaRPr lang="de-DE"/>
          </a:p>
        </p:txBody>
      </p:sp>
      <p:sp>
        <p:nvSpPr>
          <p:cNvPr id="3085" name="Line 13"/>
          <p:cNvSpPr>
            <a:spLocks noChangeShapeType="1"/>
          </p:cNvSpPr>
          <p:nvPr/>
        </p:nvSpPr>
        <p:spPr bwMode="auto">
          <a:xfrm>
            <a:off x="0" y="1373188"/>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3086" name="Line 14"/>
          <p:cNvSpPr>
            <a:spLocks noChangeShapeType="1"/>
          </p:cNvSpPr>
          <p:nvPr/>
        </p:nvSpPr>
        <p:spPr bwMode="auto">
          <a:xfrm>
            <a:off x="0" y="2060575"/>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3087" name="Line 15"/>
          <p:cNvSpPr>
            <a:spLocks noChangeShapeType="1"/>
          </p:cNvSpPr>
          <p:nvPr/>
        </p:nvSpPr>
        <p:spPr bwMode="auto">
          <a:xfrm>
            <a:off x="0" y="2747963"/>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3088" name="Line 16"/>
          <p:cNvSpPr>
            <a:spLocks noChangeShapeType="1"/>
          </p:cNvSpPr>
          <p:nvPr/>
        </p:nvSpPr>
        <p:spPr bwMode="auto">
          <a:xfrm>
            <a:off x="0" y="3435350"/>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3089" name="Line 17"/>
          <p:cNvSpPr>
            <a:spLocks noChangeShapeType="1"/>
          </p:cNvSpPr>
          <p:nvPr/>
        </p:nvSpPr>
        <p:spPr bwMode="auto">
          <a:xfrm>
            <a:off x="0" y="4122738"/>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3090" name="Line 18"/>
          <p:cNvSpPr>
            <a:spLocks noChangeShapeType="1"/>
          </p:cNvSpPr>
          <p:nvPr/>
        </p:nvSpPr>
        <p:spPr bwMode="auto">
          <a:xfrm>
            <a:off x="0" y="4810125"/>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3091" name="Line 19"/>
          <p:cNvSpPr>
            <a:spLocks noChangeShapeType="1"/>
          </p:cNvSpPr>
          <p:nvPr/>
        </p:nvSpPr>
        <p:spPr bwMode="auto">
          <a:xfrm>
            <a:off x="0" y="5497513"/>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3092" name="Line 20"/>
          <p:cNvSpPr>
            <a:spLocks noChangeShapeType="1"/>
          </p:cNvSpPr>
          <p:nvPr/>
        </p:nvSpPr>
        <p:spPr bwMode="auto">
          <a:xfrm>
            <a:off x="0" y="6184900"/>
            <a:ext cx="1223963" cy="0"/>
          </a:xfrm>
          <a:prstGeom prst="line">
            <a:avLst/>
          </a:prstGeom>
          <a:noFill/>
          <a:ln w="9525">
            <a:solidFill>
              <a:srgbClr val="C3C3C2"/>
            </a:solidFill>
            <a:prstDash val="dash"/>
            <a:round/>
            <a:headEnd/>
            <a:tailEnd/>
          </a:ln>
          <a:effectLst/>
        </p:spPr>
        <p:txBody>
          <a:bodyPr/>
          <a:lstStyle/>
          <a:p>
            <a:pPr>
              <a:defRPr/>
            </a:pPr>
            <a:endParaRPr lang="de-DE"/>
          </a:p>
        </p:txBody>
      </p:sp>
      <p:sp>
        <p:nvSpPr>
          <p:cNvPr id="3093" name="Rectangle 21"/>
          <p:cNvSpPr>
            <a:spLocks noChangeArrowheads="1"/>
          </p:cNvSpPr>
          <p:nvPr/>
        </p:nvSpPr>
        <p:spPr bwMode="auto">
          <a:xfrm>
            <a:off x="5524500" y="6489700"/>
            <a:ext cx="3490913" cy="287338"/>
          </a:xfrm>
          <a:prstGeom prst="rect">
            <a:avLst/>
          </a:prstGeom>
          <a:solidFill>
            <a:srgbClr val="108247"/>
          </a:solidFill>
          <a:ln w="9525">
            <a:noFill/>
            <a:miter lim="800000"/>
            <a:headEnd/>
            <a:tailEnd/>
          </a:ln>
          <a:effectLst/>
        </p:spPr>
        <p:txBody>
          <a:bodyPr wrap="none" anchor="ctr" anchorCtr="1"/>
          <a:lstStyle/>
          <a:p>
            <a:pPr algn="ctr">
              <a:defRPr/>
            </a:pPr>
            <a:r>
              <a:rPr lang="de-DE" sz="1200" dirty="0" smtClean="0">
                <a:solidFill>
                  <a:schemeClr val="bg1"/>
                </a:solidFill>
              </a:rPr>
              <a:t>J E N T E C H  Datensysteme  AG</a:t>
            </a:r>
            <a:endParaRPr lang="de-DE" sz="1200" dirty="0">
              <a:solidFill>
                <a:schemeClr val="bg1"/>
              </a:solidFill>
            </a:endParaRPr>
          </a:p>
        </p:txBody>
      </p:sp>
      <p:sp>
        <p:nvSpPr>
          <p:cNvPr id="3096" name="Rectangle 24"/>
          <p:cNvSpPr>
            <a:spLocks noChangeArrowheads="1"/>
          </p:cNvSpPr>
          <p:nvPr userDrawn="1"/>
        </p:nvSpPr>
        <p:spPr bwMode="auto">
          <a:xfrm>
            <a:off x="1460500" y="990600"/>
            <a:ext cx="7543800" cy="228600"/>
          </a:xfrm>
          <a:prstGeom prst="rect">
            <a:avLst/>
          </a:prstGeom>
          <a:solidFill>
            <a:srgbClr val="EBC290"/>
          </a:solidFill>
          <a:ln w="9525">
            <a:noFill/>
            <a:miter lim="800000"/>
            <a:headEnd/>
            <a:tailEnd/>
          </a:ln>
          <a:effectLst/>
        </p:spPr>
        <p:txBody>
          <a:bodyPr wrap="none" anchor="ctr"/>
          <a:lstStyle/>
          <a:p>
            <a:pPr>
              <a:defRPr/>
            </a:pPr>
            <a:endParaRPr lang="de-DE"/>
          </a:p>
        </p:txBody>
      </p:sp>
      <p:graphicFrame>
        <p:nvGraphicFramePr>
          <p:cNvPr id="1026" name="Object 26"/>
          <p:cNvGraphicFramePr>
            <a:graphicFrameLocks noChangeAspect="1"/>
          </p:cNvGraphicFramePr>
          <p:nvPr/>
        </p:nvGraphicFramePr>
        <p:xfrm>
          <a:off x="611188" y="44450"/>
          <a:ext cx="542925" cy="542925"/>
        </p:xfrm>
        <a:graphic>
          <a:graphicData uri="http://schemas.openxmlformats.org/presentationml/2006/ole">
            <mc:AlternateContent xmlns:mc="http://schemas.openxmlformats.org/markup-compatibility/2006">
              <mc:Choice xmlns:v="urn:schemas-microsoft-com:vml" Requires="v">
                <p:oleObj spid="_x0000_s1095" name="Bilddokument" r:id="rId15" imgW="361800" imgH="361800" progId="">
                  <p:embed/>
                </p:oleObj>
              </mc:Choice>
              <mc:Fallback>
                <p:oleObj name="Bilddokument" r:id="rId15" imgW="361800" imgH="361800" progId="">
                  <p:embed/>
                  <p:pic>
                    <p:nvPicPr>
                      <p:cNvPr id="0" name="Object 2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11188" y="44450"/>
                        <a:ext cx="542925" cy="54292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674"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advClick="0">
    <p:wipe dir="u"/>
  </p:transition>
  <p:txStyles>
    <p:titleStyle>
      <a:lvl1pPr algn="l" rtl="0" eaLnBrk="0" fontAlgn="base" hangingPunct="0">
        <a:spcBef>
          <a:spcPct val="0"/>
        </a:spcBef>
        <a:spcAft>
          <a:spcPct val="0"/>
        </a:spcAft>
        <a:defRPr sz="4000">
          <a:solidFill>
            <a:srgbClr val="454795"/>
          </a:solidFill>
          <a:latin typeface="+mj-lt"/>
          <a:ea typeface="+mj-ea"/>
          <a:cs typeface="+mj-cs"/>
        </a:defRPr>
      </a:lvl1pPr>
      <a:lvl2pPr algn="l" rtl="0" eaLnBrk="0" fontAlgn="base" hangingPunct="0">
        <a:spcBef>
          <a:spcPct val="0"/>
        </a:spcBef>
        <a:spcAft>
          <a:spcPct val="0"/>
        </a:spcAft>
        <a:defRPr sz="4000">
          <a:solidFill>
            <a:srgbClr val="454795"/>
          </a:solidFill>
          <a:latin typeface="Verdana" pitchFamily="34" charset="0"/>
        </a:defRPr>
      </a:lvl2pPr>
      <a:lvl3pPr algn="l" rtl="0" eaLnBrk="0" fontAlgn="base" hangingPunct="0">
        <a:spcBef>
          <a:spcPct val="0"/>
        </a:spcBef>
        <a:spcAft>
          <a:spcPct val="0"/>
        </a:spcAft>
        <a:defRPr sz="4000">
          <a:solidFill>
            <a:srgbClr val="454795"/>
          </a:solidFill>
          <a:latin typeface="Verdana" pitchFamily="34" charset="0"/>
        </a:defRPr>
      </a:lvl3pPr>
      <a:lvl4pPr algn="l" rtl="0" eaLnBrk="0" fontAlgn="base" hangingPunct="0">
        <a:spcBef>
          <a:spcPct val="0"/>
        </a:spcBef>
        <a:spcAft>
          <a:spcPct val="0"/>
        </a:spcAft>
        <a:defRPr sz="4000">
          <a:solidFill>
            <a:srgbClr val="454795"/>
          </a:solidFill>
          <a:latin typeface="Verdana" pitchFamily="34" charset="0"/>
        </a:defRPr>
      </a:lvl4pPr>
      <a:lvl5pPr algn="l" rtl="0" eaLnBrk="0" fontAlgn="base" hangingPunct="0">
        <a:spcBef>
          <a:spcPct val="0"/>
        </a:spcBef>
        <a:spcAft>
          <a:spcPct val="0"/>
        </a:spcAft>
        <a:defRPr sz="4000">
          <a:solidFill>
            <a:srgbClr val="454795"/>
          </a:solidFill>
          <a:latin typeface="Verdana" pitchFamily="34" charset="0"/>
        </a:defRPr>
      </a:lvl5pPr>
      <a:lvl6pPr marL="457200" algn="l" rtl="0" fontAlgn="base">
        <a:spcBef>
          <a:spcPct val="0"/>
        </a:spcBef>
        <a:spcAft>
          <a:spcPct val="0"/>
        </a:spcAft>
        <a:defRPr sz="4000">
          <a:solidFill>
            <a:srgbClr val="454795"/>
          </a:solidFill>
          <a:latin typeface="Verdana" pitchFamily="34" charset="0"/>
        </a:defRPr>
      </a:lvl6pPr>
      <a:lvl7pPr marL="914400" algn="l" rtl="0" fontAlgn="base">
        <a:spcBef>
          <a:spcPct val="0"/>
        </a:spcBef>
        <a:spcAft>
          <a:spcPct val="0"/>
        </a:spcAft>
        <a:defRPr sz="4000">
          <a:solidFill>
            <a:srgbClr val="454795"/>
          </a:solidFill>
          <a:latin typeface="Verdana" pitchFamily="34" charset="0"/>
        </a:defRPr>
      </a:lvl7pPr>
      <a:lvl8pPr marL="1371600" algn="l" rtl="0" fontAlgn="base">
        <a:spcBef>
          <a:spcPct val="0"/>
        </a:spcBef>
        <a:spcAft>
          <a:spcPct val="0"/>
        </a:spcAft>
        <a:defRPr sz="4000">
          <a:solidFill>
            <a:srgbClr val="454795"/>
          </a:solidFill>
          <a:latin typeface="Verdana" pitchFamily="34" charset="0"/>
        </a:defRPr>
      </a:lvl8pPr>
      <a:lvl9pPr marL="1828800" algn="l" rtl="0" fontAlgn="base">
        <a:spcBef>
          <a:spcPct val="0"/>
        </a:spcBef>
        <a:spcAft>
          <a:spcPct val="0"/>
        </a:spcAft>
        <a:defRPr sz="4000">
          <a:solidFill>
            <a:srgbClr val="454795"/>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rgbClr val="454795"/>
          </a:solidFill>
          <a:latin typeface="+mn-lt"/>
          <a:ea typeface="+mn-ea"/>
          <a:cs typeface="+mn-cs"/>
        </a:defRPr>
      </a:lvl1pPr>
      <a:lvl2pPr marL="742950" indent="-285750" algn="l" rtl="0" eaLnBrk="0" fontAlgn="base" hangingPunct="0">
        <a:spcBef>
          <a:spcPct val="20000"/>
        </a:spcBef>
        <a:spcAft>
          <a:spcPct val="0"/>
        </a:spcAft>
        <a:buChar char="–"/>
        <a:defRPr sz="2800">
          <a:solidFill>
            <a:srgbClr val="454795"/>
          </a:solidFill>
          <a:latin typeface="+mn-lt"/>
        </a:defRPr>
      </a:lvl2pPr>
      <a:lvl3pPr marL="1143000" indent="-228600" algn="l" rtl="0" eaLnBrk="0" fontAlgn="base" hangingPunct="0">
        <a:spcBef>
          <a:spcPct val="20000"/>
        </a:spcBef>
        <a:spcAft>
          <a:spcPct val="0"/>
        </a:spcAft>
        <a:buChar char="•"/>
        <a:defRPr sz="2400">
          <a:solidFill>
            <a:srgbClr val="454795"/>
          </a:solidFill>
          <a:latin typeface="+mn-lt"/>
        </a:defRPr>
      </a:lvl3pPr>
      <a:lvl4pPr marL="1600200" indent="-228600" algn="l" rtl="0" eaLnBrk="0" fontAlgn="base" hangingPunct="0">
        <a:spcBef>
          <a:spcPct val="20000"/>
        </a:spcBef>
        <a:spcAft>
          <a:spcPct val="0"/>
        </a:spcAft>
        <a:buChar char="–"/>
        <a:defRPr sz="2000">
          <a:solidFill>
            <a:srgbClr val="454795"/>
          </a:solidFill>
          <a:latin typeface="+mn-lt"/>
        </a:defRPr>
      </a:lvl4pPr>
      <a:lvl5pPr marL="2057400" indent="-228600" algn="l" rtl="0" eaLnBrk="0" fontAlgn="base" hangingPunct="0">
        <a:spcBef>
          <a:spcPct val="20000"/>
        </a:spcBef>
        <a:spcAft>
          <a:spcPct val="0"/>
        </a:spcAft>
        <a:buChar char="»"/>
        <a:defRPr sz="2000">
          <a:solidFill>
            <a:srgbClr val="454795"/>
          </a:solidFill>
          <a:latin typeface="+mn-lt"/>
        </a:defRPr>
      </a:lvl5pPr>
      <a:lvl6pPr marL="2514600" indent="-228600" algn="l" rtl="0" fontAlgn="base">
        <a:spcBef>
          <a:spcPct val="20000"/>
        </a:spcBef>
        <a:spcAft>
          <a:spcPct val="0"/>
        </a:spcAft>
        <a:buChar char="»"/>
        <a:defRPr sz="2000">
          <a:solidFill>
            <a:srgbClr val="454795"/>
          </a:solidFill>
          <a:latin typeface="+mn-lt"/>
        </a:defRPr>
      </a:lvl6pPr>
      <a:lvl7pPr marL="2971800" indent="-228600" algn="l" rtl="0" fontAlgn="base">
        <a:spcBef>
          <a:spcPct val="20000"/>
        </a:spcBef>
        <a:spcAft>
          <a:spcPct val="0"/>
        </a:spcAft>
        <a:buChar char="»"/>
        <a:defRPr sz="2000">
          <a:solidFill>
            <a:srgbClr val="454795"/>
          </a:solidFill>
          <a:latin typeface="+mn-lt"/>
        </a:defRPr>
      </a:lvl7pPr>
      <a:lvl8pPr marL="3429000" indent="-228600" algn="l" rtl="0" fontAlgn="base">
        <a:spcBef>
          <a:spcPct val="20000"/>
        </a:spcBef>
        <a:spcAft>
          <a:spcPct val="0"/>
        </a:spcAft>
        <a:buChar char="»"/>
        <a:defRPr sz="2000">
          <a:solidFill>
            <a:srgbClr val="454795"/>
          </a:solidFill>
          <a:latin typeface="+mn-lt"/>
        </a:defRPr>
      </a:lvl8pPr>
      <a:lvl9pPr marL="3886200" indent="-228600" algn="l" rtl="0" fontAlgn="base">
        <a:spcBef>
          <a:spcPct val="20000"/>
        </a:spcBef>
        <a:spcAft>
          <a:spcPct val="0"/>
        </a:spcAft>
        <a:buChar char="»"/>
        <a:defRPr sz="2000">
          <a:solidFill>
            <a:srgbClr val="454795"/>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gif"/><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file:///\\fs.jentech\Daten\01.%20JENTECH%20AG\02.%20Gesch&#195;&#164;ftsbereich%20B%20u%20s%20i%20n%20e%20s%20s%20%20S%20o%20f%20t%20w%20a%20r%20e\03.%20ZEPHIR-Produktinformationen\03.%20Datenblaetter\22.%20ZEPHIR%20Katalog\01.%20ZEPHIR%20Katalog%20ESP\ZEPHIR_Catalogo_ESP_Mail.pdf#page=20"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2428875" y="116632"/>
            <a:ext cx="5286375" cy="432048"/>
          </a:xfrm>
          <a:noFill/>
        </p:spPr>
        <p:txBody>
          <a:bodyPr/>
          <a:lstStyle/>
          <a:p>
            <a:pPr algn="ctr" eaLnBrk="1" hangingPunct="1"/>
            <a:r>
              <a:rPr lang="de-DE" sz="2000" b="1" dirty="0" smtClean="0"/>
              <a:t/>
            </a:r>
            <a:br>
              <a:rPr lang="de-DE" sz="2000" b="1" dirty="0" smtClean="0"/>
            </a:br>
            <a:r>
              <a:rPr lang="es-ES" sz="3200" b="1" dirty="0"/>
              <a:t>I</a:t>
            </a:r>
            <a:r>
              <a:rPr lang="es-ES" sz="3200" b="1" dirty="0" smtClean="0"/>
              <a:t>ntroducción </a:t>
            </a:r>
            <a:r>
              <a:rPr lang="de-DE" sz="3200" b="1" dirty="0" smtClean="0"/>
              <a:t/>
            </a:r>
            <a:br>
              <a:rPr lang="de-DE" sz="3200" b="1" dirty="0" smtClean="0"/>
            </a:br>
            <a:endParaRPr lang="de-DE" sz="3200" b="1" dirty="0" smtClean="0"/>
          </a:p>
        </p:txBody>
      </p:sp>
      <p:sp>
        <p:nvSpPr>
          <p:cNvPr id="2055" name="Text Box 7"/>
          <p:cNvSpPr txBox="1">
            <a:spLocks noChangeArrowheads="1"/>
          </p:cNvSpPr>
          <p:nvPr/>
        </p:nvSpPr>
        <p:spPr bwMode="auto">
          <a:xfrm>
            <a:off x="2286000" y="3068960"/>
            <a:ext cx="5681663" cy="523875"/>
          </a:xfrm>
          <a:prstGeom prst="rect">
            <a:avLst/>
          </a:prstGeom>
          <a:noFill/>
          <a:ln w="9525">
            <a:noFill/>
            <a:miter lim="800000"/>
            <a:headEnd/>
            <a:tailEnd/>
          </a:ln>
        </p:spPr>
        <p:txBody>
          <a:bodyPr wrap="none">
            <a:spAutoFit/>
          </a:bodyPr>
          <a:lstStyle/>
          <a:p>
            <a:r>
              <a:rPr lang="en-US" sz="2800" b="1" dirty="0"/>
              <a:t>JENTECH </a:t>
            </a:r>
            <a:r>
              <a:rPr lang="en-US" sz="2800" b="1" dirty="0" err="1"/>
              <a:t>Datensysteme</a:t>
            </a:r>
            <a:r>
              <a:rPr lang="en-US" sz="2800" b="1" dirty="0"/>
              <a:t> AG</a:t>
            </a:r>
            <a:endParaRPr lang="en-US" dirty="0">
              <a:solidFill>
                <a:schemeClr val="tx1"/>
              </a:solidFill>
              <a:latin typeface="Times New Roman" pitchFamily="18" charset="0"/>
            </a:endParaRPr>
          </a:p>
        </p:txBody>
      </p:sp>
      <p:sp>
        <p:nvSpPr>
          <p:cNvPr id="2056" name="Text Box 8"/>
          <p:cNvSpPr txBox="1">
            <a:spLocks noChangeArrowheads="1"/>
          </p:cNvSpPr>
          <p:nvPr/>
        </p:nvSpPr>
        <p:spPr bwMode="auto">
          <a:xfrm>
            <a:off x="1660525" y="5805264"/>
            <a:ext cx="2695451" cy="923330"/>
          </a:xfrm>
          <a:prstGeom prst="rect">
            <a:avLst/>
          </a:prstGeom>
          <a:noFill/>
          <a:ln w="9525">
            <a:noFill/>
            <a:miter lim="800000"/>
            <a:headEnd/>
            <a:tailEnd/>
          </a:ln>
        </p:spPr>
        <p:txBody>
          <a:bodyPr wrap="square">
            <a:spAutoFit/>
          </a:bodyPr>
          <a:lstStyle/>
          <a:p>
            <a:r>
              <a:rPr lang="en-US" sz="1800" dirty="0">
                <a:solidFill>
                  <a:schemeClr val="tx1"/>
                </a:solidFill>
                <a:latin typeface="Times New Roman" pitchFamily="18" charset="0"/>
              </a:rPr>
              <a:t>Hans-Joachim Schneider </a:t>
            </a:r>
            <a:endParaRPr lang="en-US" sz="1800" dirty="0" smtClean="0">
              <a:solidFill>
                <a:schemeClr val="tx1"/>
              </a:solidFill>
              <a:latin typeface="Times New Roman" pitchFamily="18" charset="0"/>
            </a:endParaRPr>
          </a:p>
          <a:p>
            <a:r>
              <a:rPr lang="en-US" sz="1800" dirty="0" smtClean="0">
                <a:solidFill>
                  <a:schemeClr val="tx1"/>
                </a:solidFill>
                <a:latin typeface="Times New Roman" pitchFamily="18" charset="0"/>
              </a:rPr>
              <a:t>Socio</a:t>
            </a:r>
            <a:endParaRPr lang="en-US" sz="1800" dirty="0">
              <a:solidFill>
                <a:schemeClr val="tx1"/>
              </a:solidFill>
              <a:latin typeface="Times New Roman" pitchFamily="18" charset="0"/>
            </a:endParaRPr>
          </a:p>
          <a:p>
            <a:endParaRPr lang="en-US" sz="1800" dirty="0">
              <a:solidFill>
                <a:schemeClr val="tx1"/>
              </a:solidFill>
              <a:latin typeface="Times New Roman" pitchFamily="18" charset="0"/>
            </a:endParaRPr>
          </a:p>
        </p:txBody>
      </p:sp>
      <p:pic>
        <p:nvPicPr>
          <p:cNvPr id="3" name="Grafik 2"/>
          <p:cNvPicPr>
            <a:picLocks noChangeAspect="1"/>
          </p:cNvPicPr>
          <p:nvPr/>
        </p:nvPicPr>
        <p:blipFill>
          <a:blip r:embed="rId3"/>
          <a:stretch>
            <a:fillRect/>
          </a:stretch>
        </p:blipFill>
        <p:spPr>
          <a:xfrm>
            <a:off x="1660525" y="3861048"/>
            <a:ext cx="1687339" cy="1944216"/>
          </a:xfrm>
          <a:prstGeom prst="rect">
            <a:avLst/>
          </a:prstGeom>
          <a:effectLst>
            <a:outerShdw blurRad="63500" sx="102000" sy="102000" algn="ctr" rotWithShape="0">
              <a:prstClr val="black">
                <a:alpha val="40000"/>
              </a:prstClr>
            </a:outerShdw>
          </a:effectLst>
        </p:spPr>
      </p:pic>
    </p:spTree>
  </p:cSld>
  <p:clrMapOvr>
    <a:masterClrMapping/>
  </p:clrMapOvr>
  <p:transition advClick="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055"/>
                                        </p:tgtEl>
                                        <p:attrNameLst>
                                          <p:attrName>style.visibility</p:attrName>
                                        </p:attrNameLst>
                                      </p:cBhvr>
                                      <p:to>
                                        <p:strVal val="visible"/>
                                      </p:to>
                                    </p:set>
                                    <p:anim calcmode="lin" valueType="num">
                                      <p:cBhvr additive="base">
                                        <p:cTn id="7" dur="500" fill="hold"/>
                                        <p:tgtEl>
                                          <p:spTgt spid="2055"/>
                                        </p:tgtEl>
                                        <p:attrNameLst>
                                          <p:attrName>ppt_x</p:attrName>
                                        </p:attrNameLst>
                                      </p:cBhvr>
                                      <p:tavLst>
                                        <p:tav tm="0">
                                          <p:val>
                                            <p:strVal val="#ppt_x"/>
                                          </p:val>
                                        </p:tav>
                                        <p:tav tm="100000">
                                          <p:val>
                                            <p:strVal val="#ppt_x"/>
                                          </p:val>
                                        </p:tav>
                                      </p:tavLst>
                                    </p:anim>
                                    <p:anim calcmode="lin" valueType="num">
                                      <p:cBhvr additive="base">
                                        <p:cTn id="8" dur="500" fill="hold"/>
                                        <p:tgtEl>
                                          <p:spTgt spid="205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2050"/>
                                        </p:tgtEl>
                                        <p:attrNameLst>
                                          <p:attrName>style.visibility</p:attrName>
                                        </p:attrNameLst>
                                      </p:cBhvr>
                                      <p:to>
                                        <p:strVal val="visible"/>
                                      </p:to>
                                    </p:set>
                                    <p:anim calcmode="lin" valueType="num">
                                      <p:cBhvr additive="base">
                                        <p:cTn id="12" dur="500" fill="hold"/>
                                        <p:tgtEl>
                                          <p:spTgt spid="2050"/>
                                        </p:tgtEl>
                                        <p:attrNameLst>
                                          <p:attrName>ppt_x</p:attrName>
                                        </p:attrNameLst>
                                      </p:cBhvr>
                                      <p:tavLst>
                                        <p:tav tm="0">
                                          <p:val>
                                            <p:strVal val="#ppt_x"/>
                                          </p:val>
                                        </p:tav>
                                        <p:tav tm="100000">
                                          <p:val>
                                            <p:strVal val="#ppt_x"/>
                                          </p:val>
                                        </p:tav>
                                      </p:tavLst>
                                    </p:anim>
                                    <p:anim calcmode="lin" valueType="num">
                                      <p:cBhvr additive="base">
                                        <p:cTn id="13" dur="500" fill="hold"/>
                                        <p:tgtEl>
                                          <p:spTgt spid="2050"/>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056"/>
                                        </p:tgtEl>
                                        <p:attrNameLst>
                                          <p:attrName>style.visibility</p:attrName>
                                        </p:attrNameLst>
                                      </p:cBhvr>
                                      <p:to>
                                        <p:strVal val="visible"/>
                                      </p:to>
                                    </p:set>
                                    <p:anim calcmode="lin" valueType="num">
                                      <p:cBhvr additive="base">
                                        <p:cTn id="17" dur="500" fill="hold"/>
                                        <p:tgtEl>
                                          <p:spTgt spid="2056"/>
                                        </p:tgtEl>
                                        <p:attrNameLst>
                                          <p:attrName>ppt_x</p:attrName>
                                        </p:attrNameLst>
                                      </p:cBhvr>
                                      <p:tavLst>
                                        <p:tav tm="0">
                                          <p:val>
                                            <p:strVal val="#ppt_x"/>
                                          </p:val>
                                        </p:tav>
                                        <p:tav tm="100000">
                                          <p:val>
                                            <p:strVal val="#ppt_x"/>
                                          </p:val>
                                        </p:tav>
                                      </p:tavLst>
                                    </p:anim>
                                    <p:anim calcmode="lin" valueType="num">
                                      <p:cBhvr additive="base">
                                        <p:cTn id="18"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5" grpId="0" autoUpdateAnimBg="0"/>
      <p:bldP spid="2056"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152400"/>
            <a:ext cx="6720408" cy="685800"/>
          </a:xfrm>
        </p:spPr>
        <p:txBody>
          <a:bodyPr/>
          <a:lstStyle/>
          <a:p>
            <a:pPr algn="ctr"/>
            <a:r>
              <a:rPr lang="de-DE" sz="3200" b="1" dirty="0" smtClean="0"/>
              <a:t>    </a:t>
            </a:r>
            <a:r>
              <a:rPr lang="de-DE" sz="3200" b="1" dirty="0" err="1" smtClean="0"/>
              <a:t>Referencias</a:t>
            </a:r>
            <a:r>
              <a:rPr lang="de-DE" sz="3200" b="1" dirty="0" smtClean="0"/>
              <a:t> y </a:t>
            </a:r>
            <a:r>
              <a:rPr lang="de-DE" sz="3200" b="1" dirty="0" err="1" smtClean="0"/>
              <a:t>Logros</a:t>
            </a:r>
            <a:endParaRPr lang="de-DE" sz="3200" dirty="0"/>
          </a:p>
        </p:txBody>
      </p:sp>
      <p:sp>
        <p:nvSpPr>
          <p:cNvPr id="3" name="Inhaltsplatzhalter 2"/>
          <p:cNvSpPr>
            <a:spLocks noGrp="1"/>
          </p:cNvSpPr>
          <p:nvPr>
            <p:ph idx="1"/>
          </p:nvPr>
        </p:nvSpPr>
        <p:spPr>
          <a:xfrm>
            <a:off x="1331640" y="1340768"/>
            <a:ext cx="7704856" cy="5040560"/>
          </a:xfrm>
        </p:spPr>
        <p:txBody>
          <a:bodyPr/>
          <a:lstStyle/>
          <a:p>
            <a:endParaRPr lang="de-DE" sz="1400" dirty="0" smtClean="0">
              <a:solidFill>
                <a:schemeClr val="tx1"/>
              </a:solidFill>
            </a:endParaRPr>
          </a:p>
          <a:p>
            <a:endParaRPr lang="de-DE" sz="1400" dirty="0">
              <a:solidFill>
                <a:schemeClr val="tx1"/>
              </a:solidFill>
            </a:endParaRPr>
          </a:p>
          <a:p>
            <a:endParaRPr lang="de-DE" sz="1400" dirty="0" smtClean="0">
              <a:solidFill>
                <a:schemeClr val="tx1"/>
              </a:solidFill>
            </a:endParaRPr>
          </a:p>
          <a:p>
            <a:r>
              <a:rPr lang="de-DE" sz="1400" dirty="0" smtClean="0">
                <a:solidFill>
                  <a:schemeClr val="tx1"/>
                </a:solidFill>
              </a:rPr>
              <a:t>CBV </a:t>
            </a:r>
            <a:r>
              <a:rPr lang="de-DE" sz="1400" dirty="0" smtClean="0">
                <a:solidFill>
                  <a:schemeClr val="tx1"/>
                </a:solidFill>
              </a:rPr>
              <a:t>– Blechbearbeitung GmbH</a:t>
            </a:r>
            <a:endParaRPr lang="de-DE" sz="1400" dirty="0">
              <a:solidFill>
                <a:schemeClr val="tx1"/>
              </a:solidFill>
            </a:endParaRPr>
          </a:p>
          <a:p>
            <a:r>
              <a:rPr lang="de-DE" sz="1400" dirty="0" err="1" smtClean="0">
                <a:solidFill>
                  <a:schemeClr val="tx1"/>
                </a:solidFill>
              </a:rPr>
              <a:t>Axxo</a:t>
            </a:r>
            <a:r>
              <a:rPr lang="de-DE" sz="1400" dirty="0" smtClean="0">
                <a:solidFill>
                  <a:schemeClr val="tx1"/>
                </a:solidFill>
              </a:rPr>
              <a:t>-Design </a:t>
            </a:r>
            <a:r>
              <a:rPr lang="de-DE" sz="1400" dirty="0">
                <a:solidFill>
                  <a:schemeClr val="tx1"/>
                </a:solidFill>
              </a:rPr>
              <a:t>Horst </a:t>
            </a:r>
            <a:r>
              <a:rPr lang="de-DE" sz="1400" dirty="0" smtClean="0">
                <a:solidFill>
                  <a:schemeClr val="tx1"/>
                </a:solidFill>
              </a:rPr>
              <a:t>Krieger KG</a:t>
            </a:r>
            <a:endParaRPr lang="de-DE" sz="1400" dirty="0">
              <a:solidFill>
                <a:schemeClr val="tx1"/>
              </a:solidFill>
            </a:endParaRPr>
          </a:p>
          <a:p>
            <a:r>
              <a:rPr lang="de-DE" sz="1400" dirty="0" smtClean="0">
                <a:solidFill>
                  <a:schemeClr val="tx1"/>
                </a:solidFill>
              </a:rPr>
              <a:t>A.S</a:t>
            </a:r>
            <a:r>
              <a:rPr lang="de-DE" sz="1400" dirty="0">
                <a:solidFill>
                  <a:schemeClr val="tx1"/>
                </a:solidFill>
              </a:rPr>
              <a:t>. Industrietechnik GmbH</a:t>
            </a:r>
          </a:p>
          <a:p>
            <a:r>
              <a:rPr lang="de-DE" sz="1400" dirty="0" smtClean="0">
                <a:solidFill>
                  <a:schemeClr val="tx1"/>
                </a:solidFill>
              </a:rPr>
              <a:t>MICROS Präzisionsoptik GmbH</a:t>
            </a:r>
            <a:endParaRPr lang="de-DE" sz="1400" dirty="0">
              <a:solidFill>
                <a:schemeClr val="tx1"/>
              </a:solidFill>
            </a:endParaRPr>
          </a:p>
          <a:p>
            <a:r>
              <a:rPr lang="de-DE" sz="1400" dirty="0" smtClean="0">
                <a:solidFill>
                  <a:schemeClr val="tx1"/>
                </a:solidFill>
              </a:rPr>
              <a:t>PAD </a:t>
            </a:r>
            <a:r>
              <a:rPr lang="de-DE" sz="1400" dirty="0">
                <a:solidFill>
                  <a:schemeClr val="tx1"/>
                </a:solidFill>
              </a:rPr>
              <a:t>Jena </a:t>
            </a:r>
            <a:r>
              <a:rPr lang="de-DE" sz="1400" dirty="0" smtClean="0">
                <a:solidFill>
                  <a:schemeClr val="tx1"/>
                </a:solidFill>
              </a:rPr>
              <a:t>GmbH</a:t>
            </a:r>
          </a:p>
          <a:p>
            <a:pPr marL="0" indent="0">
              <a:buNone/>
            </a:pPr>
            <a:endParaRPr lang="de-DE" sz="1400" dirty="0">
              <a:solidFill>
                <a:schemeClr val="tx1"/>
              </a:solidFill>
            </a:endParaRPr>
          </a:p>
          <a:p>
            <a:r>
              <a:rPr lang="de-DE" sz="1400" dirty="0" smtClean="0">
                <a:solidFill>
                  <a:schemeClr val="tx1"/>
                </a:solidFill>
              </a:rPr>
              <a:t>Hochschule </a:t>
            </a:r>
            <a:r>
              <a:rPr lang="de-DE" sz="1400" dirty="0">
                <a:solidFill>
                  <a:schemeClr val="tx1"/>
                </a:solidFill>
              </a:rPr>
              <a:t>(</a:t>
            </a:r>
            <a:r>
              <a:rPr lang="de-DE" sz="1400" dirty="0" err="1" smtClean="0">
                <a:solidFill>
                  <a:schemeClr val="tx1"/>
                </a:solidFill>
              </a:rPr>
              <a:t>Escuela</a:t>
            </a:r>
            <a:r>
              <a:rPr lang="de-DE" sz="1400" dirty="0" smtClean="0">
                <a:solidFill>
                  <a:schemeClr val="tx1"/>
                </a:solidFill>
              </a:rPr>
              <a:t> Superior</a:t>
            </a:r>
            <a:r>
              <a:rPr lang="de-DE" sz="1400" dirty="0">
                <a:solidFill>
                  <a:schemeClr val="tx1"/>
                </a:solidFill>
              </a:rPr>
              <a:t>) Anhalt (FH</a:t>
            </a:r>
            <a:r>
              <a:rPr lang="de-DE" sz="1400" dirty="0" smtClean="0">
                <a:solidFill>
                  <a:schemeClr val="tx1"/>
                </a:solidFill>
              </a:rPr>
              <a:t>) </a:t>
            </a:r>
            <a:r>
              <a:rPr lang="es-ES" sz="1400" dirty="0" smtClean="0">
                <a:solidFill>
                  <a:schemeClr val="tx1"/>
                </a:solidFill>
              </a:rPr>
              <a:t>(</a:t>
            </a:r>
            <a:r>
              <a:rPr lang="es-ES" sz="1400" dirty="0">
                <a:solidFill>
                  <a:schemeClr val="tx1"/>
                </a:solidFill>
              </a:rPr>
              <a:t>En la Facultad de </a:t>
            </a:r>
            <a:r>
              <a:rPr lang="es-ES" sz="1400" dirty="0" smtClean="0">
                <a:solidFill>
                  <a:schemeClr val="tx1"/>
                </a:solidFill>
              </a:rPr>
              <a:t>Ingeniería </a:t>
            </a:r>
            <a:r>
              <a:rPr lang="de-DE" sz="1400" dirty="0" err="1" smtClean="0">
                <a:solidFill>
                  <a:schemeClr val="tx1"/>
                </a:solidFill>
              </a:rPr>
              <a:t>Eléctrica</a:t>
            </a:r>
            <a:r>
              <a:rPr lang="de-DE" sz="1400" dirty="0">
                <a:solidFill>
                  <a:schemeClr val="tx1"/>
                </a:solidFill>
              </a:rPr>
              <a:t>, </a:t>
            </a:r>
            <a:r>
              <a:rPr lang="de-DE" sz="1400" dirty="0" err="1" smtClean="0">
                <a:solidFill>
                  <a:schemeClr val="tx1"/>
                </a:solidFill>
              </a:rPr>
              <a:t>Ingeniería</a:t>
            </a:r>
            <a:r>
              <a:rPr lang="de-DE" sz="1400" dirty="0" smtClean="0">
                <a:solidFill>
                  <a:schemeClr val="tx1"/>
                </a:solidFill>
              </a:rPr>
              <a:t> </a:t>
            </a:r>
            <a:r>
              <a:rPr lang="de-DE" sz="1400" dirty="0" err="1" smtClean="0">
                <a:solidFill>
                  <a:schemeClr val="tx1"/>
                </a:solidFill>
              </a:rPr>
              <a:t>Mecánica</a:t>
            </a:r>
            <a:r>
              <a:rPr lang="de-DE" sz="1400" dirty="0" smtClean="0">
                <a:solidFill>
                  <a:schemeClr val="tx1"/>
                </a:solidFill>
              </a:rPr>
              <a:t> </a:t>
            </a:r>
            <a:r>
              <a:rPr lang="de-DE" sz="1400" dirty="0">
                <a:solidFill>
                  <a:schemeClr val="tx1"/>
                </a:solidFill>
              </a:rPr>
              <a:t>e Industrial </a:t>
            </a:r>
            <a:r>
              <a:rPr lang="de-DE" sz="1400" dirty="0" err="1" smtClean="0">
                <a:solidFill>
                  <a:schemeClr val="tx1"/>
                </a:solidFill>
              </a:rPr>
              <a:t>como</a:t>
            </a:r>
            <a:r>
              <a:rPr lang="de-DE" sz="1400" dirty="0" smtClean="0">
                <a:solidFill>
                  <a:schemeClr val="tx1"/>
                </a:solidFill>
              </a:rPr>
              <a:t> </a:t>
            </a:r>
            <a:r>
              <a:rPr lang="de-DE" sz="1400" dirty="0" err="1" smtClean="0">
                <a:solidFill>
                  <a:schemeClr val="tx1"/>
                </a:solidFill>
              </a:rPr>
              <a:t>software</a:t>
            </a:r>
            <a:r>
              <a:rPr lang="de-DE" sz="1400" dirty="0" smtClean="0">
                <a:solidFill>
                  <a:schemeClr val="tx1"/>
                </a:solidFill>
              </a:rPr>
              <a:t> </a:t>
            </a:r>
            <a:r>
              <a:rPr lang="de-DE" sz="1400" dirty="0" err="1">
                <a:solidFill>
                  <a:schemeClr val="tx1"/>
                </a:solidFill>
              </a:rPr>
              <a:t>estándar</a:t>
            </a:r>
            <a:r>
              <a:rPr lang="de-DE" sz="1400" dirty="0">
                <a:solidFill>
                  <a:schemeClr val="tx1"/>
                </a:solidFill>
              </a:rPr>
              <a:t> </a:t>
            </a:r>
            <a:r>
              <a:rPr lang="de-DE" sz="1400" dirty="0" err="1">
                <a:solidFill>
                  <a:schemeClr val="tx1"/>
                </a:solidFill>
              </a:rPr>
              <a:t>para</a:t>
            </a:r>
            <a:r>
              <a:rPr lang="de-DE" sz="1400" dirty="0">
                <a:solidFill>
                  <a:schemeClr val="tx1"/>
                </a:solidFill>
              </a:rPr>
              <a:t> la</a:t>
            </a:r>
          </a:p>
          <a:p>
            <a:pPr marL="0" indent="0">
              <a:buNone/>
            </a:pPr>
            <a:r>
              <a:rPr lang="de-DE" sz="1400" dirty="0" smtClean="0">
                <a:solidFill>
                  <a:schemeClr val="tx1"/>
                </a:solidFill>
              </a:rPr>
              <a:t>      </a:t>
            </a:r>
            <a:r>
              <a:rPr lang="de-DE" sz="1400" dirty="0" err="1" smtClean="0">
                <a:solidFill>
                  <a:schemeClr val="tx1"/>
                </a:solidFill>
              </a:rPr>
              <a:t>formación</a:t>
            </a:r>
            <a:r>
              <a:rPr lang="de-DE" sz="1400" dirty="0" smtClean="0">
                <a:solidFill>
                  <a:schemeClr val="tx1"/>
                </a:solidFill>
              </a:rPr>
              <a:t> </a:t>
            </a:r>
            <a:r>
              <a:rPr lang="de-DE" sz="1400" dirty="0">
                <a:solidFill>
                  <a:schemeClr val="tx1"/>
                </a:solidFill>
              </a:rPr>
              <a:t>de los </a:t>
            </a:r>
            <a:r>
              <a:rPr lang="de-DE" sz="1400" dirty="0" err="1">
                <a:solidFill>
                  <a:schemeClr val="tx1"/>
                </a:solidFill>
              </a:rPr>
              <a:t>estudiantes</a:t>
            </a:r>
            <a:r>
              <a:rPr lang="de-DE" sz="1400" dirty="0" smtClean="0">
                <a:solidFill>
                  <a:schemeClr val="tx1"/>
                </a:solidFill>
              </a:rPr>
              <a:t>).</a:t>
            </a:r>
          </a:p>
          <a:p>
            <a:pPr marL="0" indent="0">
              <a:buNone/>
            </a:pPr>
            <a:endParaRPr lang="de-DE" sz="1400" dirty="0">
              <a:solidFill>
                <a:schemeClr val="tx1"/>
              </a:solidFill>
            </a:endParaRPr>
          </a:p>
          <a:p>
            <a:pPr marL="0" indent="0">
              <a:buNone/>
            </a:pPr>
            <a:endParaRPr lang="de-DE" sz="1400" dirty="0">
              <a:solidFill>
                <a:schemeClr val="tx1"/>
              </a:solidFill>
            </a:endParaRPr>
          </a:p>
          <a:p>
            <a:pPr marL="0" indent="0" algn="just">
              <a:buNone/>
            </a:pPr>
            <a:r>
              <a:rPr lang="de-DE" sz="1400" dirty="0" err="1" smtClean="0">
                <a:solidFill>
                  <a:schemeClr val="tx1"/>
                </a:solidFill>
              </a:rPr>
              <a:t>Pruebas</a:t>
            </a:r>
            <a:r>
              <a:rPr lang="de-DE" sz="1400" dirty="0" smtClean="0">
                <a:solidFill>
                  <a:schemeClr val="tx1"/>
                </a:solidFill>
              </a:rPr>
              <a:t> </a:t>
            </a:r>
            <a:r>
              <a:rPr lang="de-DE" sz="1400" dirty="0">
                <a:solidFill>
                  <a:schemeClr val="tx1"/>
                </a:solidFill>
              </a:rPr>
              <a:t>de </a:t>
            </a:r>
            <a:r>
              <a:rPr lang="de-DE" sz="1400" dirty="0" err="1">
                <a:solidFill>
                  <a:schemeClr val="tx1"/>
                </a:solidFill>
              </a:rPr>
              <a:t>nuestro</a:t>
            </a:r>
            <a:r>
              <a:rPr lang="de-DE" sz="1400" dirty="0">
                <a:solidFill>
                  <a:schemeClr val="tx1"/>
                </a:solidFill>
              </a:rPr>
              <a:t> </a:t>
            </a:r>
            <a:r>
              <a:rPr lang="de-DE" sz="1400" dirty="0" err="1" smtClean="0">
                <a:solidFill>
                  <a:schemeClr val="tx1"/>
                </a:solidFill>
              </a:rPr>
              <a:t>rendimiento</a:t>
            </a:r>
            <a:r>
              <a:rPr lang="de-DE" sz="1400" dirty="0" smtClean="0">
                <a:solidFill>
                  <a:schemeClr val="tx1"/>
                </a:solidFill>
              </a:rPr>
              <a:t> </a:t>
            </a:r>
            <a:r>
              <a:rPr lang="es-ES" sz="1400" dirty="0" smtClean="0">
                <a:solidFill>
                  <a:schemeClr val="tx1"/>
                </a:solidFill>
              </a:rPr>
              <a:t>son </a:t>
            </a:r>
            <a:r>
              <a:rPr lang="es-ES" sz="1400" dirty="0">
                <a:solidFill>
                  <a:schemeClr val="tx1"/>
                </a:solidFill>
              </a:rPr>
              <a:t>la cantidad de </a:t>
            </a:r>
            <a:r>
              <a:rPr lang="es-ES" sz="1400" dirty="0" smtClean="0">
                <a:solidFill>
                  <a:schemeClr val="tx1"/>
                </a:solidFill>
              </a:rPr>
              <a:t>referencias así </a:t>
            </a:r>
            <a:r>
              <a:rPr lang="es-ES" sz="1400" dirty="0">
                <a:solidFill>
                  <a:schemeClr val="tx1"/>
                </a:solidFill>
              </a:rPr>
              <a:t>como </a:t>
            </a:r>
            <a:r>
              <a:rPr lang="es-ES" sz="1400" dirty="0" smtClean="0">
                <a:solidFill>
                  <a:schemeClr val="tx1"/>
                </a:solidFill>
              </a:rPr>
              <a:t>también </a:t>
            </a:r>
            <a:r>
              <a:rPr lang="es-ES" sz="1400" b="1" i="1" dirty="0" smtClean="0">
                <a:solidFill>
                  <a:schemeClr val="tx1"/>
                </a:solidFill>
              </a:rPr>
              <a:t>El </a:t>
            </a:r>
            <a:r>
              <a:rPr lang="es-ES" sz="1400" b="1" i="1" dirty="0" smtClean="0">
                <a:solidFill>
                  <a:schemeClr val="tx1"/>
                </a:solidFill>
              </a:rPr>
              <a:t>premio obtenido </a:t>
            </a:r>
            <a:r>
              <a:rPr lang="es-ES" sz="1400" b="1" i="1" dirty="0">
                <a:solidFill>
                  <a:schemeClr val="tx1"/>
                </a:solidFill>
              </a:rPr>
              <a:t>a la Innovación </a:t>
            </a:r>
            <a:r>
              <a:rPr lang="es-ES" sz="1400" b="1" i="1" dirty="0" smtClean="0">
                <a:solidFill>
                  <a:schemeClr val="tx1"/>
                </a:solidFill>
              </a:rPr>
              <a:t>en </a:t>
            </a:r>
            <a:r>
              <a:rPr lang="de-DE" sz="1400" b="1" i="1" dirty="0" smtClean="0">
                <a:solidFill>
                  <a:schemeClr val="tx1"/>
                </a:solidFill>
              </a:rPr>
              <a:t>TI</a:t>
            </a:r>
            <a:r>
              <a:rPr lang="de-DE" sz="1400" dirty="0">
                <a:solidFill>
                  <a:schemeClr val="tx1"/>
                </a:solidFill>
              </a:rPr>
              <a:t>, de ZEPHIR </a:t>
            </a:r>
            <a:r>
              <a:rPr lang="de-DE" sz="1400" dirty="0" err="1">
                <a:solidFill>
                  <a:schemeClr val="tx1"/>
                </a:solidFill>
              </a:rPr>
              <a:t>por</a:t>
            </a:r>
            <a:r>
              <a:rPr lang="de-DE" sz="1400" dirty="0">
                <a:solidFill>
                  <a:schemeClr val="tx1"/>
                </a:solidFill>
              </a:rPr>
              <a:t> la </a:t>
            </a:r>
            <a:r>
              <a:rPr lang="de-DE" sz="1400" dirty="0" err="1" smtClean="0">
                <a:solidFill>
                  <a:schemeClr val="tx1"/>
                </a:solidFill>
              </a:rPr>
              <a:t>Iniciativa</a:t>
            </a:r>
            <a:r>
              <a:rPr lang="de-DE" sz="1400" dirty="0" smtClean="0">
                <a:solidFill>
                  <a:schemeClr val="tx1"/>
                </a:solidFill>
              </a:rPr>
              <a:t> del </a:t>
            </a:r>
            <a:r>
              <a:rPr lang="de-DE" sz="1400" dirty="0" err="1">
                <a:solidFill>
                  <a:schemeClr val="tx1"/>
                </a:solidFill>
              </a:rPr>
              <a:t>Ministerio</a:t>
            </a:r>
            <a:r>
              <a:rPr lang="de-DE" sz="1400" dirty="0">
                <a:solidFill>
                  <a:schemeClr val="tx1"/>
                </a:solidFill>
              </a:rPr>
              <a:t> Federal </a:t>
            </a:r>
            <a:r>
              <a:rPr lang="de-DE" sz="1400" dirty="0" smtClean="0">
                <a:solidFill>
                  <a:schemeClr val="tx1"/>
                </a:solidFill>
              </a:rPr>
              <a:t>de </a:t>
            </a:r>
            <a:r>
              <a:rPr lang="de-DE" sz="1400" dirty="0" err="1" smtClean="0">
                <a:solidFill>
                  <a:schemeClr val="tx1"/>
                </a:solidFill>
              </a:rPr>
              <a:t>Economía</a:t>
            </a:r>
            <a:r>
              <a:rPr lang="de-DE" sz="1400" dirty="0" smtClean="0">
                <a:solidFill>
                  <a:schemeClr val="tx1"/>
                </a:solidFill>
              </a:rPr>
              <a:t> </a:t>
            </a:r>
            <a:r>
              <a:rPr lang="de-DE" sz="1400" dirty="0">
                <a:solidFill>
                  <a:schemeClr val="tx1"/>
                </a:solidFill>
              </a:rPr>
              <a:t>y </a:t>
            </a:r>
            <a:r>
              <a:rPr lang="de-DE" sz="1400" dirty="0" err="1">
                <a:solidFill>
                  <a:schemeClr val="tx1"/>
                </a:solidFill>
              </a:rPr>
              <a:t>Tecnología</a:t>
            </a:r>
            <a:r>
              <a:rPr lang="de-DE" sz="1400" dirty="0">
                <a:solidFill>
                  <a:schemeClr val="tx1"/>
                </a:solidFill>
              </a:rPr>
              <a:t> </a:t>
            </a:r>
            <a:r>
              <a:rPr lang="de-DE" sz="1400" dirty="0" err="1" smtClean="0">
                <a:solidFill>
                  <a:schemeClr val="tx1"/>
                </a:solidFill>
              </a:rPr>
              <a:t>CeBit</a:t>
            </a:r>
            <a:r>
              <a:rPr lang="de-DE" sz="1400" dirty="0" smtClean="0">
                <a:solidFill>
                  <a:schemeClr val="tx1"/>
                </a:solidFill>
              </a:rPr>
              <a:t> 2009. </a:t>
            </a:r>
            <a:r>
              <a:rPr lang="de-DE" sz="1400" dirty="0" err="1" smtClean="0">
                <a:solidFill>
                  <a:schemeClr val="tx1"/>
                </a:solidFill>
              </a:rPr>
              <a:t>Además</a:t>
            </a:r>
            <a:r>
              <a:rPr lang="de-DE" sz="1400" dirty="0" smtClean="0">
                <a:solidFill>
                  <a:schemeClr val="tx1"/>
                </a:solidFill>
              </a:rPr>
              <a:t> </a:t>
            </a:r>
            <a:r>
              <a:rPr lang="de-DE" sz="1400" dirty="0">
                <a:solidFill>
                  <a:schemeClr val="tx1"/>
                </a:solidFill>
              </a:rPr>
              <a:t>ZEPHIR se </a:t>
            </a:r>
            <a:r>
              <a:rPr lang="de-DE" sz="1400" dirty="0" err="1">
                <a:solidFill>
                  <a:schemeClr val="tx1"/>
                </a:solidFill>
              </a:rPr>
              <a:t>utiliza</a:t>
            </a:r>
            <a:r>
              <a:rPr lang="de-DE" sz="1400" dirty="0">
                <a:solidFill>
                  <a:schemeClr val="tx1"/>
                </a:solidFill>
              </a:rPr>
              <a:t> en dos </a:t>
            </a:r>
            <a:r>
              <a:rPr lang="de-DE" sz="1400" dirty="0" err="1" smtClean="0">
                <a:solidFill>
                  <a:schemeClr val="tx1"/>
                </a:solidFill>
              </a:rPr>
              <a:t>universidades</a:t>
            </a:r>
            <a:r>
              <a:rPr lang="de-DE" sz="1400" dirty="0" smtClean="0">
                <a:solidFill>
                  <a:schemeClr val="tx1"/>
                </a:solidFill>
              </a:rPr>
              <a:t> </a:t>
            </a:r>
            <a:r>
              <a:rPr lang="es-ES" sz="1400" dirty="0">
                <a:solidFill>
                  <a:schemeClr val="tx1"/>
                </a:solidFill>
              </a:rPr>
              <a:t>alemanas para la formación de </a:t>
            </a:r>
            <a:r>
              <a:rPr lang="de-DE" sz="1400" dirty="0">
                <a:solidFill>
                  <a:schemeClr val="tx1"/>
                </a:solidFill>
              </a:rPr>
              <a:t>los </a:t>
            </a:r>
            <a:r>
              <a:rPr lang="de-DE" sz="1400" dirty="0" err="1">
                <a:solidFill>
                  <a:schemeClr val="tx1"/>
                </a:solidFill>
              </a:rPr>
              <a:t>estudiantes</a:t>
            </a:r>
            <a:r>
              <a:rPr lang="de-DE" sz="1400" dirty="0">
                <a:solidFill>
                  <a:schemeClr val="tx1"/>
                </a:solidFill>
              </a:rPr>
              <a:t>.</a:t>
            </a:r>
          </a:p>
        </p:txBody>
      </p:sp>
      <p:pic>
        <p:nvPicPr>
          <p:cNvPr id="4" name="Grafik 3"/>
          <p:cNvPicPr>
            <a:picLocks noChangeAspect="1"/>
          </p:cNvPicPr>
          <p:nvPr/>
        </p:nvPicPr>
        <p:blipFill>
          <a:blip r:embed="rId2"/>
          <a:stretch>
            <a:fillRect/>
          </a:stretch>
        </p:blipFill>
        <p:spPr>
          <a:xfrm>
            <a:off x="5292080" y="1412776"/>
            <a:ext cx="3168352" cy="2088232"/>
          </a:xfrm>
          <a:prstGeom prst="rect">
            <a:avLst/>
          </a:prstGeom>
        </p:spPr>
      </p:pic>
    </p:spTree>
    <p:extLst>
      <p:ext uri="{BB962C8B-B14F-4D97-AF65-F5344CB8AC3E}">
        <p14:creationId xmlns:p14="http://schemas.microsoft.com/office/powerpoint/2010/main" val="1620604139"/>
      </p:ext>
    </p:extLst>
  </p:cSld>
  <p:clrMapOvr>
    <a:masterClrMapping/>
  </p:clrMapOvr>
  <p:transition advClick="0">
    <p:wipe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116632"/>
            <a:ext cx="7620000" cy="721568"/>
          </a:xfrm>
        </p:spPr>
        <p:txBody>
          <a:bodyPr/>
          <a:lstStyle/>
          <a:p>
            <a:pPr algn="ctr"/>
            <a:r>
              <a:rPr lang="de-DE" sz="3600" dirty="0" err="1" smtClean="0"/>
              <a:t>Proyectos</a:t>
            </a:r>
            <a:r>
              <a:rPr lang="de-DE" sz="3600" dirty="0" smtClean="0"/>
              <a:t> </a:t>
            </a:r>
            <a:r>
              <a:rPr lang="de-DE" sz="3600" dirty="0" err="1" smtClean="0"/>
              <a:t>realizados</a:t>
            </a:r>
            <a:endParaRPr lang="de-DE" sz="3600" dirty="0"/>
          </a:p>
        </p:txBody>
      </p:sp>
      <p:sp>
        <p:nvSpPr>
          <p:cNvPr id="3" name="Inhaltsplatzhalter 2"/>
          <p:cNvSpPr>
            <a:spLocks noGrp="1"/>
          </p:cNvSpPr>
          <p:nvPr>
            <p:ph idx="1"/>
          </p:nvPr>
        </p:nvSpPr>
        <p:spPr>
          <a:xfrm>
            <a:off x="4788024" y="1600200"/>
            <a:ext cx="4176464" cy="2908920"/>
          </a:xfrm>
        </p:spPr>
        <p:txBody>
          <a:bodyPr/>
          <a:lstStyle/>
          <a:p>
            <a:pPr marL="0" indent="0" algn="just">
              <a:buNone/>
            </a:pPr>
            <a:r>
              <a:rPr lang="es-ES" sz="1400" dirty="0" smtClean="0">
                <a:solidFill>
                  <a:schemeClr val="tx1"/>
                </a:solidFill>
              </a:rPr>
              <a:t>Nuestros </a:t>
            </a:r>
            <a:r>
              <a:rPr lang="es-ES" sz="1400" dirty="0">
                <a:solidFill>
                  <a:schemeClr val="tx1"/>
                </a:solidFill>
              </a:rPr>
              <a:t>especialistas en software han desarrollado el programa ERP ZEPHIR </a:t>
            </a:r>
            <a:r>
              <a:rPr lang="es-ES" sz="1400" dirty="0" smtClean="0">
                <a:solidFill>
                  <a:schemeClr val="tx1"/>
                </a:solidFill>
              </a:rPr>
              <a:t>Avenue, con el cual hemos obtenido numerosas referencias que dan fé de nuestra calidad y alto nivel de software empresarial entre otros como:</a:t>
            </a:r>
          </a:p>
          <a:p>
            <a:endParaRPr lang="es-ES" sz="1600" dirty="0">
              <a:solidFill>
                <a:schemeClr val="tx1"/>
              </a:solidFill>
            </a:endParaRPr>
          </a:p>
          <a:p>
            <a:r>
              <a:rPr lang="es-ES" sz="1400" dirty="0" smtClean="0">
                <a:solidFill>
                  <a:schemeClr val="tx1"/>
                </a:solidFill>
              </a:rPr>
              <a:t>Gestión </a:t>
            </a:r>
            <a:r>
              <a:rPr lang="es-ES" sz="1400" dirty="0">
                <a:solidFill>
                  <a:schemeClr val="tx1"/>
                </a:solidFill>
              </a:rPr>
              <a:t>de proveedores para CARL </a:t>
            </a:r>
            <a:r>
              <a:rPr lang="es-ES" sz="1400" dirty="0" smtClean="0">
                <a:solidFill>
                  <a:schemeClr val="tx1"/>
                </a:solidFill>
              </a:rPr>
              <a:t>ZEISS.</a:t>
            </a:r>
          </a:p>
          <a:p>
            <a:r>
              <a:rPr lang="es-ES" sz="1400" dirty="0" smtClean="0">
                <a:solidFill>
                  <a:schemeClr val="tx1"/>
                </a:solidFill>
              </a:rPr>
              <a:t>Sistema </a:t>
            </a:r>
            <a:r>
              <a:rPr lang="es-ES" sz="1400" dirty="0">
                <a:solidFill>
                  <a:schemeClr val="tx1"/>
                </a:solidFill>
              </a:rPr>
              <a:t>de gestión de calidad para LGT Logistics &amp; Goods Testing Institute </a:t>
            </a:r>
            <a:r>
              <a:rPr lang="es-ES" sz="1400" dirty="0" smtClean="0">
                <a:solidFill>
                  <a:schemeClr val="tx1"/>
                </a:solidFill>
              </a:rPr>
              <a:t>GmbH.</a:t>
            </a:r>
            <a:endParaRPr lang="de-DE" sz="1400" dirty="0">
              <a:solidFill>
                <a:schemeClr val="tx1"/>
              </a:solidFill>
            </a:endParaRPr>
          </a:p>
        </p:txBody>
      </p:sp>
      <p:pic>
        <p:nvPicPr>
          <p:cNvPr id="4" name="Grafik 3"/>
          <p:cNvPicPr>
            <a:picLocks noChangeAspect="1"/>
          </p:cNvPicPr>
          <p:nvPr/>
        </p:nvPicPr>
        <p:blipFill>
          <a:blip r:embed="rId2"/>
          <a:stretch>
            <a:fillRect/>
          </a:stretch>
        </p:blipFill>
        <p:spPr>
          <a:xfrm>
            <a:off x="1524000" y="1600200"/>
            <a:ext cx="3264024" cy="3124944"/>
          </a:xfrm>
          <a:prstGeom prst="rect">
            <a:avLst/>
          </a:prstGeom>
        </p:spPr>
      </p:pic>
      <p:sp>
        <p:nvSpPr>
          <p:cNvPr id="5" name="Titel 1"/>
          <p:cNvSpPr txBox="1">
            <a:spLocks/>
          </p:cNvSpPr>
          <p:nvPr/>
        </p:nvSpPr>
        <p:spPr bwMode="auto">
          <a:xfrm>
            <a:off x="1524000" y="4869160"/>
            <a:ext cx="7211616" cy="15121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rgbClr val="454795"/>
                </a:solidFill>
                <a:latin typeface="+mj-lt"/>
                <a:ea typeface="+mj-ea"/>
                <a:cs typeface="+mj-cs"/>
              </a:defRPr>
            </a:lvl1pPr>
            <a:lvl2pPr algn="l" rtl="0" eaLnBrk="0" fontAlgn="base" hangingPunct="0">
              <a:spcBef>
                <a:spcPct val="0"/>
              </a:spcBef>
              <a:spcAft>
                <a:spcPct val="0"/>
              </a:spcAft>
              <a:defRPr sz="4000">
                <a:solidFill>
                  <a:srgbClr val="454795"/>
                </a:solidFill>
                <a:latin typeface="Verdana" pitchFamily="34" charset="0"/>
              </a:defRPr>
            </a:lvl2pPr>
            <a:lvl3pPr algn="l" rtl="0" eaLnBrk="0" fontAlgn="base" hangingPunct="0">
              <a:spcBef>
                <a:spcPct val="0"/>
              </a:spcBef>
              <a:spcAft>
                <a:spcPct val="0"/>
              </a:spcAft>
              <a:defRPr sz="4000">
                <a:solidFill>
                  <a:srgbClr val="454795"/>
                </a:solidFill>
                <a:latin typeface="Verdana" pitchFamily="34" charset="0"/>
              </a:defRPr>
            </a:lvl3pPr>
            <a:lvl4pPr algn="l" rtl="0" eaLnBrk="0" fontAlgn="base" hangingPunct="0">
              <a:spcBef>
                <a:spcPct val="0"/>
              </a:spcBef>
              <a:spcAft>
                <a:spcPct val="0"/>
              </a:spcAft>
              <a:defRPr sz="4000">
                <a:solidFill>
                  <a:srgbClr val="454795"/>
                </a:solidFill>
                <a:latin typeface="Verdana" pitchFamily="34" charset="0"/>
              </a:defRPr>
            </a:lvl4pPr>
            <a:lvl5pPr algn="l" rtl="0" eaLnBrk="0" fontAlgn="base" hangingPunct="0">
              <a:spcBef>
                <a:spcPct val="0"/>
              </a:spcBef>
              <a:spcAft>
                <a:spcPct val="0"/>
              </a:spcAft>
              <a:defRPr sz="4000">
                <a:solidFill>
                  <a:srgbClr val="454795"/>
                </a:solidFill>
                <a:latin typeface="Verdana" pitchFamily="34" charset="0"/>
              </a:defRPr>
            </a:lvl5pPr>
            <a:lvl6pPr marL="457200" algn="l" rtl="0" fontAlgn="base">
              <a:spcBef>
                <a:spcPct val="0"/>
              </a:spcBef>
              <a:spcAft>
                <a:spcPct val="0"/>
              </a:spcAft>
              <a:defRPr sz="4000">
                <a:solidFill>
                  <a:srgbClr val="454795"/>
                </a:solidFill>
                <a:latin typeface="Verdana" pitchFamily="34" charset="0"/>
              </a:defRPr>
            </a:lvl6pPr>
            <a:lvl7pPr marL="914400" algn="l" rtl="0" fontAlgn="base">
              <a:spcBef>
                <a:spcPct val="0"/>
              </a:spcBef>
              <a:spcAft>
                <a:spcPct val="0"/>
              </a:spcAft>
              <a:defRPr sz="4000">
                <a:solidFill>
                  <a:srgbClr val="454795"/>
                </a:solidFill>
                <a:latin typeface="Verdana" pitchFamily="34" charset="0"/>
              </a:defRPr>
            </a:lvl7pPr>
            <a:lvl8pPr marL="1371600" algn="l" rtl="0" fontAlgn="base">
              <a:spcBef>
                <a:spcPct val="0"/>
              </a:spcBef>
              <a:spcAft>
                <a:spcPct val="0"/>
              </a:spcAft>
              <a:defRPr sz="4000">
                <a:solidFill>
                  <a:srgbClr val="454795"/>
                </a:solidFill>
                <a:latin typeface="Verdana" pitchFamily="34" charset="0"/>
              </a:defRPr>
            </a:lvl8pPr>
            <a:lvl9pPr marL="1828800" algn="l" rtl="0" fontAlgn="base">
              <a:spcBef>
                <a:spcPct val="0"/>
              </a:spcBef>
              <a:spcAft>
                <a:spcPct val="0"/>
              </a:spcAft>
              <a:defRPr sz="4000">
                <a:solidFill>
                  <a:srgbClr val="454795"/>
                </a:solidFill>
                <a:latin typeface="Verdana" pitchFamily="34" charset="0"/>
              </a:defRPr>
            </a:lvl9pPr>
          </a:lstStyle>
          <a:p>
            <a:pPr algn="just"/>
            <a:r>
              <a:rPr lang="de-DE" sz="1400" kern="0" dirty="0" err="1" smtClean="0">
                <a:solidFill>
                  <a:schemeClr val="tx1"/>
                </a:solidFill>
              </a:rPr>
              <a:t>El</a:t>
            </a:r>
            <a:r>
              <a:rPr lang="de-DE" sz="1400" kern="0" dirty="0">
                <a:solidFill>
                  <a:schemeClr val="tx1"/>
                </a:solidFill>
              </a:rPr>
              <a:t> Software de </a:t>
            </a:r>
            <a:r>
              <a:rPr lang="de-DE" sz="1400" kern="0" dirty="0" err="1">
                <a:solidFill>
                  <a:schemeClr val="tx1"/>
                </a:solidFill>
              </a:rPr>
              <a:t>negocios</a:t>
            </a:r>
            <a:r>
              <a:rPr lang="de-DE" sz="1400" kern="0" dirty="0">
                <a:solidFill>
                  <a:schemeClr val="tx1"/>
                </a:solidFill>
              </a:rPr>
              <a:t> </a:t>
            </a:r>
            <a:r>
              <a:rPr lang="de-DE" sz="1400" kern="0" dirty="0" smtClean="0">
                <a:solidFill>
                  <a:schemeClr val="tx1"/>
                </a:solidFill>
              </a:rPr>
              <a:t>ZEPHIR </a:t>
            </a:r>
            <a:r>
              <a:rPr lang="de-DE" sz="1400" kern="0" dirty="0">
                <a:solidFill>
                  <a:schemeClr val="tx1"/>
                </a:solidFill>
              </a:rPr>
              <a:t>Avenue Business Management </a:t>
            </a:r>
            <a:r>
              <a:rPr lang="de-DE" sz="1400" kern="0" dirty="0" smtClean="0">
                <a:solidFill>
                  <a:schemeClr val="tx1"/>
                </a:solidFill>
              </a:rPr>
              <a:t>Solution </a:t>
            </a:r>
            <a:r>
              <a:rPr lang="es-ES" sz="1400" dirty="0">
                <a:solidFill>
                  <a:schemeClr val="tx1"/>
                </a:solidFill>
              </a:rPr>
              <a:t>o</a:t>
            </a:r>
            <a:r>
              <a:rPr lang="es-ES" sz="1400" dirty="0" smtClean="0">
                <a:solidFill>
                  <a:schemeClr val="tx1"/>
                </a:solidFill>
              </a:rPr>
              <a:t>ptimiza </a:t>
            </a:r>
            <a:r>
              <a:rPr lang="es-ES" sz="1400" dirty="0">
                <a:solidFill>
                  <a:schemeClr val="tx1"/>
                </a:solidFill>
              </a:rPr>
              <a:t>p</a:t>
            </a:r>
            <a:r>
              <a:rPr lang="es-ES" sz="1400" dirty="0" smtClean="0">
                <a:solidFill>
                  <a:schemeClr val="tx1"/>
                </a:solidFill>
              </a:rPr>
              <a:t>rocesos </a:t>
            </a:r>
            <a:r>
              <a:rPr lang="es-ES" sz="1400" dirty="0">
                <a:solidFill>
                  <a:schemeClr val="tx1"/>
                </a:solidFill>
              </a:rPr>
              <a:t>de </a:t>
            </a:r>
            <a:r>
              <a:rPr lang="es-ES" sz="1400" dirty="0" smtClean="0">
                <a:solidFill>
                  <a:schemeClr val="tx1"/>
                </a:solidFill>
              </a:rPr>
              <a:t>negocio </a:t>
            </a:r>
            <a:r>
              <a:rPr lang="es-ES" sz="1400" dirty="0">
                <a:solidFill>
                  <a:schemeClr val="tx1"/>
                </a:solidFill>
              </a:rPr>
              <a:t>y </a:t>
            </a:r>
            <a:r>
              <a:rPr lang="es-ES" sz="1400" dirty="0" smtClean="0">
                <a:solidFill>
                  <a:schemeClr val="tx1"/>
                </a:solidFill>
              </a:rPr>
              <a:t> </a:t>
            </a:r>
            <a:r>
              <a:rPr lang="es-ES" sz="1400" dirty="0">
                <a:solidFill>
                  <a:schemeClr val="tx1"/>
                </a:solidFill>
              </a:rPr>
              <a:t>p</a:t>
            </a:r>
            <a:r>
              <a:rPr lang="es-ES" sz="1400" dirty="0" smtClean="0">
                <a:solidFill>
                  <a:schemeClr val="tx1"/>
                </a:solidFill>
              </a:rPr>
              <a:t>rocedimientos </a:t>
            </a:r>
            <a:r>
              <a:rPr lang="es-ES" sz="1400" dirty="0">
                <a:solidFill>
                  <a:schemeClr val="tx1"/>
                </a:solidFill>
              </a:rPr>
              <a:t>o</a:t>
            </a:r>
            <a:r>
              <a:rPr lang="es-ES" sz="1400" dirty="0" smtClean="0">
                <a:solidFill>
                  <a:schemeClr val="tx1"/>
                </a:solidFill>
              </a:rPr>
              <a:t>perativos </a:t>
            </a:r>
            <a:r>
              <a:rPr lang="es-ES" sz="1400" dirty="0">
                <a:solidFill>
                  <a:schemeClr val="tx1"/>
                </a:solidFill>
              </a:rPr>
              <a:t>existentes </a:t>
            </a:r>
            <a:r>
              <a:rPr lang="es-ES" sz="1400" dirty="0" smtClean="0">
                <a:solidFill>
                  <a:schemeClr val="tx1"/>
                </a:solidFill>
              </a:rPr>
              <a:t>en </a:t>
            </a:r>
            <a:r>
              <a:rPr lang="es-ES" sz="1400" dirty="0">
                <a:solidFill>
                  <a:schemeClr val="tx1"/>
                </a:solidFill>
              </a:rPr>
              <a:t>las Ventas, Compras, Almacén, </a:t>
            </a:r>
            <a:r>
              <a:rPr lang="es-ES" sz="1400" dirty="0" smtClean="0">
                <a:solidFill>
                  <a:schemeClr val="tx1"/>
                </a:solidFill>
              </a:rPr>
              <a:t>Finanzas/Contabilidad </a:t>
            </a:r>
            <a:r>
              <a:rPr lang="es-ES" sz="1400" dirty="0">
                <a:solidFill>
                  <a:schemeClr val="tx1"/>
                </a:solidFill>
              </a:rPr>
              <a:t>de Activos fijos, Logística, Producción, Gestión de Proyectos, C</a:t>
            </a:r>
            <a:r>
              <a:rPr lang="es-ES" sz="1400" dirty="0" smtClean="0">
                <a:solidFill>
                  <a:schemeClr val="tx1"/>
                </a:solidFill>
              </a:rPr>
              <a:t>omercialización </a:t>
            </a:r>
            <a:r>
              <a:rPr lang="es-ES" sz="1400" dirty="0">
                <a:solidFill>
                  <a:schemeClr val="tx1"/>
                </a:solidFill>
              </a:rPr>
              <a:t>SGC y muchos </a:t>
            </a:r>
            <a:r>
              <a:rPr lang="es-ES" sz="1400" dirty="0" smtClean="0">
                <a:solidFill>
                  <a:schemeClr val="tx1"/>
                </a:solidFill>
              </a:rPr>
              <a:t>mas.</a:t>
            </a:r>
            <a:endParaRPr lang="de-DE" sz="1400" kern="0" dirty="0">
              <a:solidFill>
                <a:schemeClr val="tx1"/>
              </a:solidFill>
            </a:endParaRPr>
          </a:p>
        </p:txBody>
      </p:sp>
    </p:spTree>
    <p:extLst>
      <p:ext uri="{BB962C8B-B14F-4D97-AF65-F5344CB8AC3E}">
        <p14:creationId xmlns:p14="http://schemas.microsoft.com/office/powerpoint/2010/main" val="1062722422"/>
      </p:ext>
    </p:extLst>
  </p:cSld>
  <p:clrMapOvr>
    <a:masterClrMapping/>
  </p:clrMapOvr>
  <p:transition advClick="0">
    <p:wipe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sz="3200" dirty="0" smtClean="0"/>
              <a:t>          </a:t>
            </a:r>
            <a:r>
              <a:rPr lang="de-DE" sz="3200" dirty="0" err="1" smtClean="0"/>
              <a:t>Casos</a:t>
            </a:r>
            <a:r>
              <a:rPr lang="de-DE" sz="3200" dirty="0" smtClean="0"/>
              <a:t> </a:t>
            </a:r>
            <a:r>
              <a:rPr lang="de-DE" sz="3200" dirty="0" err="1"/>
              <a:t>Prácticos</a:t>
            </a:r>
            <a:endParaRPr lang="de-DE" sz="3200" dirty="0"/>
          </a:p>
        </p:txBody>
      </p:sp>
      <p:pic>
        <p:nvPicPr>
          <p:cNvPr id="4" name="Inhaltsplatzhalter 3"/>
          <p:cNvPicPr>
            <a:picLocks noGrp="1" noChangeAspect="1"/>
          </p:cNvPicPr>
          <p:nvPr>
            <p:ph idx="1"/>
          </p:nvPr>
        </p:nvPicPr>
        <p:blipFill>
          <a:blip r:embed="rId2"/>
          <a:stretch>
            <a:fillRect/>
          </a:stretch>
        </p:blipFill>
        <p:spPr>
          <a:xfrm>
            <a:off x="1524001" y="1340769"/>
            <a:ext cx="2615951" cy="4896544"/>
          </a:xfrm>
          <a:prstGeom prst="rect">
            <a:avLst/>
          </a:prstGeom>
        </p:spPr>
      </p:pic>
      <p:pic>
        <p:nvPicPr>
          <p:cNvPr id="3" name="Grafik 2"/>
          <p:cNvPicPr>
            <a:picLocks noChangeAspect="1"/>
          </p:cNvPicPr>
          <p:nvPr/>
        </p:nvPicPr>
        <p:blipFill>
          <a:blip r:embed="rId3"/>
          <a:stretch>
            <a:fillRect/>
          </a:stretch>
        </p:blipFill>
        <p:spPr>
          <a:xfrm>
            <a:off x="5148064" y="1484784"/>
            <a:ext cx="3096344" cy="1296144"/>
          </a:xfrm>
          <a:prstGeom prst="rect">
            <a:avLst/>
          </a:prstGeom>
          <a:effectLst>
            <a:outerShdw blurRad="63500" sx="102000" sy="102000" algn="ctr" rotWithShape="0">
              <a:prstClr val="black">
                <a:alpha val="40000"/>
              </a:prstClr>
            </a:outerShdw>
          </a:effectLst>
        </p:spPr>
      </p:pic>
      <p:sp>
        <p:nvSpPr>
          <p:cNvPr id="6" name="Rechteck 5"/>
          <p:cNvSpPr/>
          <p:nvPr/>
        </p:nvSpPr>
        <p:spPr>
          <a:xfrm>
            <a:off x="4343400" y="3140968"/>
            <a:ext cx="4536504" cy="2677656"/>
          </a:xfrm>
          <a:prstGeom prst="rect">
            <a:avLst/>
          </a:prstGeom>
        </p:spPr>
        <p:txBody>
          <a:bodyPr wrap="square">
            <a:spAutoFit/>
          </a:bodyPr>
          <a:lstStyle/>
          <a:p>
            <a:pPr algn="just"/>
            <a:r>
              <a:rPr lang="es-ES" sz="1400" dirty="0">
                <a:solidFill>
                  <a:schemeClr val="tx1"/>
                </a:solidFill>
                <a:latin typeface="MyriadPro-Regular"/>
              </a:rPr>
              <a:t>La empresa de Jena ofrece a sus clientes </a:t>
            </a:r>
            <a:r>
              <a:rPr lang="es-ES" sz="1400" dirty="0" smtClean="0">
                <a:solidFill>
                  <a:schemeClr val="tx1"/>
                </a:solidFill>
                <a:latin typeface="MyriadPro-Regular"/>
              </a:rPr>
              <a:t>mejores soluciones </a:t>
            </a:r>
            <a:r>
              <a:rPr lang="es-ES" sz="1400" dirty="0">
                <a:solidFill>
                  <a:schemeClr val="tx1"/>
                </a:solidFill>
                <a:latin typeface="MyriadPro-Regular"/>
              </a:rPr>
              <a:t>en las áreas: Fabricación de control </a:t>
            </a:r>
            <a:r>
              <a:rPr lang="es-ES" sz="1400" dirty="0" smtClean="0">
                <a:solidFill>
                  <a:schemeClr val="tx1"/>
                </a:solidFill>
                <a:latin typeface="MyriadPro-Regular"/>
              </a:rPr>
              <a:t>y mandos</a:t>
            </a:r>
            <a:r>
              <a:rPr lang="es-ES" sz="1400" dirty="0">
                <a:solidFill>
                  <a:schemeClr val="tx1"/>
                </a:solidFill>
                <a:latin typeface="MyriadPro-Regular"/>
              </a:rPr>
              <a:t>, </a:t>
            </a:r>
            <a:r>
              <a:rPr lang="es-ES" sz="1400" dirty="0" smtClean="0">
                <a:solidFill>
                  <a:schemeClr val="tx1"/>
                </a:solidFill>
                <a:latin typeface="MyriadPro-Regular"/>
              </a:rPr>
              <a:t>automatización</a:t>
            </a:r>
            <a:r>
              <a:rPr lang="es-ES" sz="1400" dirty="0">
                <a:solidFill>
                  <a:schemeClr val="tx1"/>
                </a:solidFill>
                <a:latin typeface="MyriadPro-Regular"/>
              </a:rPr>
              <a:t>, </a:t>
            </a:r>
            <a:r>
              <a:rPr lang="es-ES" sz="1400" dirty="0" smtClean="0">
                <a:solidFill>
                  <a:schemeClr val="tx1"/>
                </a:solidFill>
                <a:latin typeface="MyriadPro-Regular"/>
              </a:rPr>
              <a:t>servicio </a:t>
            </a:r>
            <a:r>
              <a:rPr lang="es-ES" sz="1400" dirty="0">
                <a:solidFill>
                  <a:schemeClr val="tx1"/>
                </a:solidFill>
                <a:latin typeface="MyriadPro-Regular"/>
              </a:rPr>
              <a:t>para </a:t>
            </a:r>
            <a:r>
              <a:rPr lang="es-ES" sz="1400" dirty="0" smtClean="0">
                <a:solidFill>
                  <a:schemeClr val="tx1"/>
                </a:solidFill>
                <a:latin typeface="MyriadPro-Regular"/>
              </a:rPr>
              <a:t>máquinas, fabricación </a:t>
            </a:r>
            <a:r>
              <a:rPr lang="es-ES" sz="1400" dirty="0">
                <a:solidFill>
                  <a:schemeClr val="tx1"/>
                </a:solidFill>
                <a:latin typeface="MyriadPro-Regular"/>
              </a:rPr>
              <a:t>de </a:t>
            </a:r>
            <a:r>
              <a:rPr lang="es-ES" sz="1400" dirty="0" smtClean="0">
                <a:solidFill>
                  <a:schemeClr val="tx1"/>
                </a:solidFill>
                <a:latin typeface="MyriadPro-Regular"/>
              </a:rPr>
              <a:t>cables, montajes. </a:t>
            </a:r>
          </a:p>
          <a:p>
            <a:pPr algn="just"/>
            <a:endParaRPr lang="es-ES" sz="1400" dirty="0">
              <a:solidFill>
                <a:schemeClr val="tx1"/>
              </a:solidFill>
              <a:latin typeface="MyriadPro-Regular"/>
            </a:endParaRPr>
          </a:p>
          <a:p>
            <a:pPr algn="just"/>
            <a:r>
              <a:rPr lang="es-ES" sz="1400" dirty="0" smtClean="0">
                <a:solidFill>
                  <a:schemeClr val="tx1"/>
                </a:solidFill>
                <a:latin typeface="MyriadPro-Regular"/>
              </a:rPr>
              <a:t>La empresa SAS </a:t>
            </a:r>
            <a:r>
              <a:rPr lang="es-ES" sz="1400" dirty="0">
                <a:solidFill>
                  <a:schemeClr val="tx1"/>
                </a:solidFill>
                <a:latin typeface="MyriadPro-Regular"/>
              </a:rPr>
              <a:t>GmbH tiene 15 empleados en </a:t>
            </a:r>
            <a:r>
              <a:rPr lang="es-ES" sz="1400" b="1" i="1" dirty="0" smtClean="0">
                <a:solidFill>
                  <a:schemeClr val="tx1"/>
                </a:solidFill>
                <a:latin typeface="MyriadPro-Regular"/>
              </a:rPr>
              <a:t>Gestión, Producción </a:t>
            </a:r>
            <a:r>
              <a:rPr lang="es-ES" sz="1400" b="1" i="1" dirty="0">
                <a:solidFill>
                  <a:schemeClr val="tx1"/>
                </a:solidFill>
                <a:latin typeface="MyriadPro-Regular"/>
              </a:rPr>
              <a:t>y Distribución</a:t>
            </a:r>
            <a:r>
              <a:rPr lang="es-ES" sz="1400" dirty="0">
                <a:solidFill>
                  <a:schemeClr val="tx1"/>
                </a:solidFill>
                <a:latin typeface="MyriadPro-Regular"/>
              </a:rPr>
              <a:t>. A lo largo de años </a:t>
            </a:r>
            <a:r>
              <a:rPr lang="es-ES" sz="1400" dirty="0" smtClean="0">
                <a:solidFill>
                  <a:schemeClr val="tx1"/>
                </a:solidFill>
                <a:latin typeface="MyriadPro-Regular"/>
              </a:rPr>
              <a:t>de experiencia </a:t>
            </a:r>
            <a:r>
              <a:rPr lang="es-ES" sz="1400" dirty="0">
                <a:solidFill>
                  <a:schemeClr val="tx1"/>
                </a:solidFill>
                <a:latin typeface="MyriadPro-Regular"/>
              </a:rPr>
              <a:t>en todo el </a:t>
            </a:r>
            <a:r>
              <a:rPr lang="es-ES" sz="1400" dirty="0" smtClean="0">
                <a:solidFill>
                  <a:schemeClr val="tx1"/>
                </a:solidFill>
                <a:latin typeface="MyriadPro-Regular"/>
              </a:rPr>
              <a:t>campo </a:t>
            </a:r>
            <a:r>
              <a:rPr lang="es-ES" sz="1400" dirty="0">
                <a:solidFill>
                  <a:schemeClr val="tx1"/>
                </a:solidFill>
                <a:latin typeface="MyriadPro-Regular"/>
              </a:rPr>
              <a:t>de la oferta y conocimientos </a:t>
            </a:r>
            <a:r>
              <a:rPr lang="es-ES" sz="1400" dirty="0" smtClean="0">
                <a:solidFill>
                  <a:schemeClr val="tx1"/>
                </a:solidFill>
                <a:latin typeface="MyriadPro-Regular"/>
              </a:rPr>
              <a:t>técnicos contribuye </a:t>
            </a:r>
            <a:r>
              <a:rPr lang="es-ES" sz="1400" dirty="0">
                <a:solidFill>
                  <a:schemeClr val="tx1"/>
                </a:solidFill>
                <a:latin typeface="MyriadPro-Regular"/>
              </a:rPr>
              <a:t>con sus productos a las </a:t>
            </a:r>
            <a:r>
              <a:rPr lang="es-ES" sz="1400" dirty="0" smtClean="0">
                <a:solidFill>
                  <a:schemeClr val="tx1"/>
                </a:solidFill>
                <a:latin typeface="MyriadPro-Regular"/>
              </a:rPr>
              <a:t>necesidades </a:t>
            </a:r>
            <a:r>
              <a:rPr lang="es-ES" sz="1400" dirty="0">
                <a:solidFill>
                  <a:schemeClr val="tx1"/>
                </a:solidFill>
                <a:latin typeface="MyriadPro-Regular"/>
              </a:rPr>
              <a:t>de sus </a:t>
            </a:r>
            <a:r>
              <a:rPr lang="es-ES" sz="1400" dirty="0" smtClean="0">
                <a:solidFill>
                  <a:schemeClr val="tx1"/>
                </a:solidFill>
                <a:latin typeface="MyriadPro-Regular"/>
              </a:rPr>
              <a:t>clientes.</a:t>
            </a:r>
          </a:p>
          <a:p>
            <a:endParaRPr lang="es-ES" sz="1400" dirty="0">
              <a:latin typeface="MyriadPro-Regular"/>
            </a:endParaRPr>
          </a:p>
          <a:p>
            <a:r>
              <a:rPr lang="de-DE" sz="1400" b="1" dirty="0" smtClean="0">
                <a:solidFill>
                  <a:schemeClr val="accent6"/>
                </a:solidFill>
                <a:latin typeface="MyriadPro-Regular"/>
              </a:rPr>
              <a:t>www.sas-jena.com</a:t>
            </a:r>
            <a:endParaRPr lang="de-DE" sz="1400" b="1" dirty="0">
              <a:solidFill>
                <a:schemeClr val="accent6"/>
              </a:solidFill>
            </a:endParaRPr>
          </a:p>
        </p:txBody>
      </p:sp>
    </p:spTree>
    <p:extLst>
      <p:ext uri="{BB962C8B-B14F-4D97-AF65-F5344CB8AC3E}">
        <p14:creationId xmlns:p14="http://schemas.microsoft.com/office/powerpoint/2010/main" val="3087368887"/>
      </p:ext>
    </p:extLst>
  </p:cSld>
  <p:clrMapOvr>
    <a:masterClrMapping/>
  </p:clrMapOvr>
  <p:transition advClick="0">
    <p:wipe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DE" sz="3200" dirty="0" smtClean="0"/>
              <a:t>        </a:t>
            </a:r>
            <a:r>
              <a:rPr lang="de-DE" sz="3200" dirty="0" err="1" smtClean="0"/>
              <a:t>Casos</a:t>
            </a:r>
            <a:r>
              <a:rPr lang="de-DE" sz="3200" dirty="0" smtClean="0"/>
              <a:t> </a:t>
            </a:r>
            <a:r>
              <a:rPr lang="de-DE" sz="3200" dirty="0" err="1"/>
              <a:t>Prácticos</a:t>
            </a:r>
            <a:endParaRPr lang="de-DE" sz="3200" dirty="0"/>
          </a:p>
        </p:txBody>
      </p:sp>
      <p:pic>
        <p:nvPicPr>
          <p:cNvPr id="4" name="Inhaltsplatzhalter 3"/>
          <p:cNvPicPr>
            <a:picLocks noGrp="1" noChangeAspect="1"/>
          </p:cNvPicPr>
          <p:nvPr>
            <p:ph idx="1"/>
          </p:nvPr>
        </p:nvPicPr>
        <p:blipFill>
          <a:blip r:embed="rId2"/>
          <a:stretch>
            <a:fillRect/>
          </a:stretch>
        </p:blipFill>
        <p:spPr>
          <a:xfrm>
            <a:off x="1524000" y="1340768"/>
            <a:ext cx="3336032" cy="5112568"/>
          </a:xfrm>
          <a:prstGeom prst="rect">
            <a:avLst/>
          </a:prstGeom>
        </p:spPr>
      </p:pic>
      <p:pic>
        <p:nvPicPr>
          <p:cNvPr id="6" name="Grafik 5"/>
          <p:cNvPicPr>
            <a:picLocks noChangeAspect="1"/>
          </p:cNvPicPr>
          <p:nvPr/>
        </p:nvPicPr>
        <p:blipFill>
          <a:blip r:embed="rId3"/>
          <a:stretch>
            <a:fillRect/>
          </a:stretch>
        </p:blipFill>
        <p:spPr>
          <a:xfrm>
            <a:off x="5508104" y="1556792"/>
            <a:ext cx="2808312" cy="1224136"/>
          </a:xfrm>
          <a:prstGeom prst="rect">
            <a:avLst/>
          </a:prstGeom>
          <a:effectLst>
            <a:outerShdw blurRad="63500" sx="102000" sy="102000" algn="ctr" rotWithShape="0">
              <a:prstClr val="black">
                <a:alpha val="40000"/>
              </a:prstClr>
            </a:outerShdw>
          </a:effectLst>
        </p:spPr>
      </p:pic>
      <p:sp>
        <p:nvSpPr>
          <p:cNvPr id="7" name="Rechteck 6"/>
          <p:cNvSpPr/>
          <p:nvPr/>
        </p:nvSpPr>
        <p:spPr>
          <a:xfrm>
            <a:off x="4932040" y="3022228"/>
            <a:ext cx="3960440" cy="3108543"/>
          </a:xfrm>
          <a:prstGeom prst="rect">
            <a:avLst/>
          </a:prstGeom>
        </p:spPr>
        <p:txBody>
          <a:bodyPr wrap="square">
            <a:spAutoFit/>
          </a:bodyPr>
          <a:lstStyle/>
          <a:p>
            <a:pPr algn="just"/>
            <a:r>
              <a:rPr lang="de-DE" sz="1400" dirty="0">
                <a:solidFill>
                  <a:schemeClr val="tx1"/>
                </a:solidFill>
                <a:latin typeface="MyriadPro-Regular"/>
              </a:rPr>
              <a:t>La </a:t>
            </a:r>
            <a:r>
              <a:rPr lang="de-DE" sz="1400" dirty="0" err="1">
                <a:solidFill>
                  <a:schemeClr val="tx1"/>
                </a:solidFill>
                <a:latin typeface="MyriadPro-Regular"/>
              </a:rPr>
              <a:t>empresa</a:t>
            </a:r>
            <a:r>
              <a:rPr lang="de-DE" sz="1400" dirty="0">
                <a:solidFill>
                  <a:schemeClr val="tx1"/>
                </a:solidFill>
                <a:latin typeface="MyriadPro-Regular"/>
              </a:rPr>
              <a:t> CBV-Blechbearbeitung GmbH </a:t>
            </a:r>
            <a:r>
              <a:rPr lang="de-DE" sz="1400" dirty="0" err="1" smtClean="0">
                <a:solidFill>
                  <a:schemeClr val="tx1"/>
                </a:solidFill>
                <a:latin typeface="MyriadPro-Regular"/>
              </a:rPr>
              <a:t>produce</a:t>
            </a:r>
            <a:r>
              <a:rPr lang="de-DE" sz="1400" dirty="0" smtClean="0">
                <a:solidFill>
                  <a:schemeClr val="tx1"/>
                </a:solidFill>
                <a:latin typeface="MyriadPro-Regular"/>
              </a:rPr>
              <a:t> </a:t>
            </a:r>
            <a:r>
              <a:rPr lang="de-DE" sz="1400" dirty="0" err="1" smtClean="0">
                <a:solidFill>
                  <a:schemeClr val="tx1"/>
                </a:solidFill>
                <a:latin typeface="MyriadPro-Regular"/>
              </a:rPr>
              <a:t>desde</a:t>
            </a:r>
            <a:r>
              <a:rPr lang="de-DE" sz="1400" dirty="0" smtClean="0">
                <a:solidFill>
                  <a:schemeClr val="tx1"/>
                </a:solidFill>
                <a:latin typeface="MyriadPro-Regular"/>
              </a:rPr>
              <a:t> </a:t>
            </a:r>
            <a:r>
              <a:rPr lang="de-DE" sz="1400" dirty="0">
                <a:solidFill>
                  <a:schemeClr val="tx1"/>
                </a:solidFill>
                <a:latin typeface="MyriadPro-Regular"/>
              </a:rPr>
              <a:t>1992 </a:t>
            </a:r>
            <a:r>
              <a:rPr lang="de-DE" sz="1400" dirty="0" err="1">
                <a:solidFill>
                  <a:schemeClr val="tx1"/>
                </a:solidFill>
                <a:latin typeface="MyriadPro-Regular"/>
              </a:rPr>
              <a:t>todo</a:t>
            </a:r>
            <a:r>
              <a:rPr lang="de-DE" sz="1400" dirty="0">
                <a:solidFill>
                  <a:schemeClr val="tx1"/>
                </a:solidFill>
                <a:latin typeface="MyriadPro-Regular"/>
              </a:rPr>
              <a:t> </a:t>
            </a:r>
            <a:r>
              <a:rPr lang="de-DE" sz="1400" dirty="0" err="1">
                <a:solidFill>
                  <a:schemeClr val="tx1"/>
                </a:solidFill>
                <a:latin typeface="MyriadPro-Regular"/>
              </a:rPr>
              <a:t>tipo</a:t>
            </a:r>
            <a:r>
              <a:rPr lang="de-DE" sz="1400" dirty="0">
                <a:solidFill>
                  <a:schemeClr val="tx1"/>
                </a:solidFill>
                <a:latin typeface="MyriadPro-Regular"/>
              </a:rPr>
              <a:t> de </a:t>
            </a:r>
            <a:r>
              <a:rPr lang="de-DE" sz="1400" dirty="0" err="1">
                <a:solidFill>
                  <a:schemeClr val="tx1"/>
                </a:solidFill>
                <a:latin typeface="MyriadPro-Regular"/>
              </a:rPr>
              <a:t>láminas</a:t>
            </a:r>
            <a:r>
              <a:rPr lang="de-DE" sz="1400" dirty="0">
                <a:solidFill>
                  <a:schemeClr val="tx1"/>
                </a:solidFill>
                <a:latin typeface="MyriadPro-Regular"/>
              </a:rPr>
              <a:t> de </a:t>
            </a:r>
            <a:r>
              <a:rPr lang="de-DE" sz="1400" dirty="0" err="1">
                <a:solidFill>
                  <a:schemeClr val="tx1"/>
                </a:solidFill>
                <a:latin typeface="MyriadPro-Regular"/>
              </a:rPr>
              <a:t>metal</a:t>
            </a:r>
            <a:r>
              <a:rPr lang="de-DE" sz="1400" dirty="0">
                <a:solidFill>
                  <a:schemeClr val="tx1"/>
                </a:solidFill>
                <a:latin typeface="MyriadPro-Regular"/>
              </a:rPr>
              <a:t>, </a:t>
            </a:r>
            <a:r>
              <a:rPr lang="de-DE" sz="1400" dirty="0" err="1" smtClean="0">
                <a:solidFill>
                  <a:schemeClr val="tx1"/>
                </a:solidFill>
                <a:latin typeface="MyriadPro-Regular"/>
              </a:rPr>
              <a:t>ensamblaje</a:t>
            </a:r>
            <a:r>
              <a:rPr lang="de-DE" sz="1400" dirty="0" smtClean="0">
                <a:solidFill>
                  <a:schemeClr val="tx1"/>
                </a:solidFill>
                <a:latin typeface="MyriadPro-Regular"/>
              </a:rPr>
              <a:t>, </a:t>
            </a:r>
            <a:r>
              <a:rPr lang="es-ES" sz="1400" dirty="0" smtClean="0">
                <a:solidFill>
                  <a:schemeClr val="tx1"/>
                </a:solidFill>
                <a:latin typeface="MyriadPro-Regular"/>
              </a:rPr>
              <a:t>piezas </a:t>
            </a:r>
            <a:r>
              <a:rPr lang="es-ES" sz="1400" dirty="0">
                <a:solidFill>
                  <a:schemeClr val="tx1"/>
                </a:solidFill>
                <a:latin typeface="MyriadPro-Regular"/>
              </a:rPr>
              <a:t>soldadas y </a:t>
            </a:r>
            <a:r>
              <a:rPr lang="es-ES" sz="1400" dirty="0" smtClean="0">
                <a:solidFill>
                  <a:schemeClr val="tx1"/>
                </a:solidFill>
                <a:latin typeface="MyriadPro-Regular"/>
              </a:rPr>
              <a:t>sistemas </a:t>
            </a:r>
            <a:r>
              <a:rPr lang="es-ES" sz="1400" dirty="0">
                <a:solidFill>
                  <a:schemeClr val="tx1"/>
                </a:solidFill>
                <a:latin typeface="MyriadPro-Regular"/>
              </a:rPr>
              <a:t>de cajas de metal </a:t>
            </a:r>
            <a:r>
              <a:rPr lang="es-ES" sz="1400" dirty="0" smtClean="0">
                <a:solidFill>
                  <a:schemeClr val="tx1"/>
                </a:solidFill>
                <a:latin typeface="MyriadPro-Regular"/>
              </a:rPr>
              <a:t>en serie </a:t>
            </a:r>
            <a:r>
              <a:rPr lang="es-ES" sz="1400" dirty="0">
                <a:solidFill>
                  <a:schemeClr val="tx1"/>
                </a:solidFill>
                <a:latin typeface="MyriadPro-Regular"/>
              </a:rPr>
              <a:t>pequeñas o grandes. Con mas de 50 </a:t>
            </a:r>
            <a:r>
              <a:rPr lang="es-ES" sz="1400" dirty="0" smtClean="0">
                <a:solidFill>
                  <a:schemeClr val="tx1"/>
                </a:solidFill>
                <a:latin typeface="MyriadPro-Regular"/>
              </a:rPr>
              <a:t>empleados y </a:t>
            </a:r>
            <a:r>
              <a:rPr lang="es-ES" sz="1400" dirty="0">
                <a:solidFill>
                  <a:schemeClr val="tx1"/>
                </a:solidFill>
                <a:latin typeface="MyriadPro-Regular"/>
              </a:rPr>
              <a:t>una maquinaria de alta tecnología, la empresa </a:t>
            </a:r>
            <a:r>
              <a:rPr lang="es-ES" sz="1400" dirty="0" smtClean="0">
                <a:solidFill>
                  <a:schemeClr val="tx1"/>
                </a:solidFill>
                <a:latin typeface="MyriadPro-Regular"/>
              </a:rPr>
              <a:t>CBV satisface </a:t>
            </a:r>
            <a:r>
              <a:rPr lang="es-ES" sz="1400" dirty="0">
                <a:solidFill>
                  <a:schemeClr val="tx1"/>
                </a:solidFill>
                <a:latin typeface="MyriadPro-Regular"/>
              </a:rPr>
              <a:t>las mas altas exigencias de calidad</a:t>
            </a:r>
            <a:r>
              <a:rPr lang="es-ES" sz="1400" dirty="0" smtClean="0">
                <a:solidFill>
                  <a:schemeClr val="tx1"/>
                </a:solidFill>
                <a:latin typeface="MyriadPro-Regular"/>
              </a:rPr>
              <a:t>.</a:t>
            </a:r>
          </a:p>
          <a:p>
            <a:pPr algn="just"/>
            <a:endParaRPr lang="es-ES" sz="1400" dirty="0" smtClean="0">
              <a:solidFill>
                <a:schemeClr val="tx1"/>
              </a:solidFill>
              <a:latin typeface="MyriadPro-Regular"/>
            </a:endParaRPr>
          </a:p>
          <a:p>
            <a:pPr algn="just"/>
            <a:r>
              <a:rPr lang="es-ES" sz="1400" dirty="0" smtClean="0">
                <a:solidFill>
                  <a:schemeClr val="tx1"/>
                </a:solidFill>
                <a:latin typeface="MyriadPro-Regular"/>
              </a:rPr>
              <a:t>Esto </a:t>
            </a:r>
            <a:r>
              <a:rPr lang="es-ES" sz="1400" dirty="0">
                <a:solidFill>
                  <a:schemeClr val="tx1"/>
                </a:solidFill>
                <a:latin typeface="MyriadPro-Regular"/>
              </a:rPr>
              <a:t>se </a:t>
            </a:r>
            <a:r>
              <a:rPr lang="es-ES" sz="1400" dirty="0" smtClean="0">
                <a:solidFill>
                  <a:schemeClr val="tx1"/>
                </a:solidFill>
                <a:latin typeface="MyriadPro-Regular"/>
              </a:rPr>
              <a:t>ve representado </a:t>
            </a:r>
            <a:r>
              <a:rPr lang="es-ES" sz="1400" dirty="0">
                <a:solidFill>
                  <a:schemeClr val="tx1"/>
                </a:solidFill>
                <a:latin typeface="MyriadPro-Regular"/>
              </a:rPr>
              <a:t>en el año 2005 </a:t>
            </a:r>
            <a:r>
              <a:rPr lang="es-ES" sz="1400" dirty="0" smtClean="0">
                <a:solidFill>
                  <a:schemeClr val="tx1"/>
                </a:solidFill>
                <a:latin typeface="MyriadPro-Regular"/>
              </a:rPr>
              <a:t>cuando </a:t>
            </a:r>
            <a:r>
              <a:rPr lang="es-ES" sz="1400" dirty="0">
                <a:solidFill>
                  <a:schemeClr val="tx1"/>
                </a:solidFill>
                <a:latin typeface="MyriadPro-Regular"/>
              </a:rPr>
              <a:t>alcanzó el „</a:t>
            </a:r>
            <a:r>
              <a:rPr lang="es-ES" sz="1400" dirty="0" smtClean="0">
                <a:solidFill>
                  <a:schemeClr val="tx1"/>
                </a:solidFill>
                <a:latin typeface="MyriadPro-Regular"/>
              </a:rPr>
              <a:t>Gran premio </a:t>
            </a:r>
            <a:r>
              <a:rPr lang="es-ES" sz="1400" dirty="0">
                <a:solidFill>
                  <a:schemeClr val="tx1"/>
                </a:solidFill>
                <a:latin typeface="MyriadPro-Regular"/>
              </a:rPr>
              <a:t>de la empresa mediana“. La empresa CBV matiene relaciones </a:t>
            </a:r>
            <a:r>
              <a:rPr lang="es-ES" sz="1400" dirty="0" smtClean="0">
                <a:solidFill>
                  <a:schemeClr val="tx1"/>
                </a:solidFill>
                <a:latin typeface="MyriadPro-Regular"/>
              </a:rPr>
              <a:t>comerciales con </a:t>
            </a:r>
            <a:r>
              <a:rPr lang="es-ES" sz="1400" dirty="0">
                <a:solidFill>
                  <a:schemeClr val="tx1"/>
                </a:solidFill>
                <a:latin typeface="MyriadPro-Regular"/>
              </a:rPr>
              <a:t>mas de 500 clientes europeos</a:t>
            </a:r>
            <a:r>
              <a:rPr lang="es-ES" sz="1400" dirty="0" smtClean="0">
                <a:solidFill>
                  <a:schemeClr val="tx1"/>
                </a:solidFill>
                <a:latin typeface="MyriadPro-Regular"/>
              </a:rPr>
              <a:t>.</a:t>
            </a:r>
          </a:p>
          <a:p>
            <a:endParaRPr lang="es-ES" sz="1400" dirty="0" smtClean="0">
              <a:solidFill>
                <a:schemeClr val="tx1"/>
              </a:solidFill>
              <a:latin typeface="MyriadPro-Regular"/>
            </a:endParaRPr>
          </a:p>
          <a:p>
            <a:r>
              <a:rPr lang="es-ES" sz="1400" dirty="0" smtClean="0">
                <a:solidFill>
                  <a:schemeClr val="tx1"/>
                </a:solidFill>
                <a:latin typeface="MyriadPro-Regular"/>
              </a:rPr>
              <a:t> </a:t>
            </a:r>
            <a:r>
              <a:rPr lang="es-ES" sz="1400" b="1" dirty="0">
                <a:solidFill>
                  <a:schemeClr val="accent6"/>
                </a:solidFill>
                <a:latin typeface="MyriadPro-Regular"/>
              </a:rPr>
              <a:t>www.cbv-blech.de</a:t>
            </a:r>
            <a:endParaRPr lang="de-DE" sz="1400" b="1" dirty="0">
              <a:solidFill>
                <a:schemeClr val="accent6"/>
              </a:solidFill>
            </a:endParaRPr>
          </a:p>
        </p:txBody>
      </p:sp>
    </p:spTree>
    <p:extLst>
      <p:ext uri="{BB962C8B-B14F-4D97-AF65-F5344CB8AC3E}">
        <p14:creationId xmlns:p14="http://schemas.microsoft.com/office/powerpoint/2010/main" val="685433655"/>
      </p:ext>
    </p:extLst>
  </p:cSld>
  <p:clrMapOvr>
    <a:masterClrMapping/>
  </p:clrMapOvr>
  <p:transition advClick="0">
    <p:wipe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7"/>
          <p:cNvSpPr>
            <a:spLocks noChangeArrowheads="1"/>
          </p:cNvSpPr>
          <p:nvPr/>
        </p:nvSpPr>
        <p:spPr bwMode="auto">
          <a:xfrm>
            <a:off x="1285852" y="1285860"/>
            <a:ext cx="3500462" cy="2562240"/>
          </a:xfrm>
          <a:prstGeom prst="rect">
            <a:avLst/>
          </a:prstGeom>
          <a:noFill/>
          <a:ln w="9525">
            <a:noFill/>
            <a:miter lim="800000"/>
            <a:headEnd/>
            <a:tailEnd/>
          </a:ln>
        </p:spPr>
        <p:txBody>
          <a:bodyPr wrap="square">
            <a:spAutoFit/>
          </a:bodyPr>
          <a:lstStyle/>
          <a:p>
            <a:pPr algn="just"/>
            <a:r>
              <a:rPr lang="es-ES" sz="1000" dirty="0">
                <a:solidFill>
                  <a:schemeClr val="tx1"/>
                </a:solidFill>
              </a:rPr>
              <a:t>Las tareas </a:t>
            </a:r>
            <a:r>
              <a:rPr lang="es-ES" sz="1000" dirty="0" smtClean="0">
                <a:solidFill>
                  <a:schemeClr val="tx1"/>
                </a:solidFill>
              </a:rPr>
              <a:t>empresariales se </a:t>
            </a:r>
            <a:r>
              <a:rPr lang="es-ES" sz="1000" dirty="0">
                <a:solidFill>
                  <a:schemeClr val="tx1"/>
                </a:solidFill>
              </a:rPr>
              <a:t>vuelven cada vez más complejas. El aumento de la presión competitiva y los trastornos económicos progresivos requieren una organización cada vez más efectiva de sus procesos operativos. El software comercial ZEPHIR Avenue lo ayuda a cumplir estas tareas, haciendo que su negocio sea más efectivo y exitoso. ZEPHIR es la solución completa para empresas </a:t>
            </a:r>
            <a:r>
              <a:rPr lang="es-ES" sz="1000" dirty="0" smtClean="0">
                <a:solidFill>
                  <a:schemeClr val="tx1"/>
                </a:solidFill>
              </a:rPr>
              <a:t>medianas comerciales </a:t>
            </a:r>
            <a:r>
              <a:rPr lang="es-ES" sz="1000" dirty="0">
                <a:solidFill>
                  <a:schemeClr val="tx1"/>
                </a:solidFill>
              </a:rPr>
              <a:t>e </a:t>
            </a:r>
            <a:r>
              <a:rPr lang="es-ES" sz="1000" dirty="0" smtClean="0">
                <a:solidFill>
                  <a:schemeClr val="tx1"/>
                </a:solidFill>
              </a:rPr>
              <a:t>industriales. </a:t>
            </a:r>
            <a:r>
              <a:rPr lang="es-ES" sz="1000" dirty="0">
                <a:solidFill>
                  <a:schemeClr val="tx1"/>
                </a:solidFill>
              </a:rPr>
              <a:t>La facilidad de uso y los cortos tiempos de </a:t>
            </a:r>
            <a:r>
              <a:rPr lang="es-ES" sz="1000" dirty="0" smtClean="0">
                <a:solidFill>
                  <a:schemeClr val="tx1"/>
                </a:solidFill>
              </a:rPr>
              <a:t>implementación </a:t>
            </a:r>
            <a:r>
              <a:rPr lang="es-ES" sz="1000" dirty="0">
                <a:solidFill>
                  <a:schemeClr val="tx1"/>
                </a:solidFill>
              </a:rPr>
              <a:t>caracterizan esta solución </a:t>
            </a:r>
            <a:r>
              <a:rPr lang="es-ES" sz="1000" dirty="0" smtClean="0">
                <a:solidFill>
                  <a:schemeClr val="tx1"/>
                </a:solidFill>
              </a:rPr>
              <a:t>ERP; </a:t>
            </a:r>
            <a:r>
              <a:rPr lang="es-ES" sz="1000" dirty="0">
                <a:solidFill>
                  <a:schemeClr val="tx1"/>
                </a:solidFill>
              </a:rPr>
              <a:t>además de la estabilidad de funcionamiento y una buena relación </a:t>
            </a:r>
            <a:r>
              <a:rPr lang="es-ES" sz="1000" dirty="0" smtClean="0">
                <a:solidFill>
                  <a:schemeClr val="tx1"/>
                </a:solidFill>
              </a:rPr>
              <a:t>precio/ </a:t>
            </a:r>
            <a:r>
              <a:rPr lang="es-ES" sz="1000" dirty="0">
                <a:solidFill>
                  <a:schemeClr val="tx1"/>
                </a:solidFill>
              </a:rPr>
              <a:t>rendimiento. ZEPHIR tiene una estructura modular </a:t>
            </a:r>
            <a:r>
              <a:rPr lang="es-ES" sz="1000" dirty="0" smtClean="0">
                <a:solidFill>
                  <a:schemeClr val="tx1"/>
                </a:solidFill>
              </a:rPr>
              <a:t>fácil </a:t>
            </a:r>
            <a:r>
              <a:rPr lang="es-ES" sz="1000" dirty="0">
                <a:solidFill>
                  <a:schemeClr val="tx1"/>
                </a:solidFill>
              </a:rPr>
              <a:t>de usar debido a su clara estructura de menús. Los registros se pueden encontrar rápidamente </a:t>
            </a:r>
            <a:r>
              <a:rPr lang="es-ES" sz="1000" dirty="0" smtClean="0">
                <a:solidFill>
                  <a:schemeClr val="tx1"/>
                </a:solidFill>
              </a:rPr>
              <a:t>mediante búsquedas alternas</a:t>
            </a:r>
            <a:r>
              <a:rPr lang="de-DE" sz="1050" b="1" dirty="0" smtClean="0">
                <a:solidFill>
                  <a:schemeClr val="bg2"/>
                </a:solidFill>
                <a:latin typeface="Arial" charset="0"/>
              </a:rPr>
              <a:t>. </a:t>
            </a:r>
            <a:endParaRPr lang="de-DE" sz="1050" b="1" dirty="0">
              <a:solidFill>
                <a:schemeClr val="bg2"/>
              </a:solidFill>
              <a:latin typeface="Arial" charset="0"/>
            </a:endParaRPr>
          </a:p>
        </p:txBody>
      </p:sp>
      <p:sp>
        <p:nvSpPr>
          <p:cNvPr id="9222" name="Rectangle 10"/>
          <p:cNvSpPr>
            <a:spLocks noGrp="1" noChangeArrowheads="1"/>
          </p:cNvSpPr>
          <p:nvPr>
            <p:ph type="title"/>
          </p:nvPr>
        </p:nvSpPr>
        <p:spPr>
          <a:xfrm>
            <a:off x="1600200" y="152400"/>
            <a:ext cx="7435850" cy="685800"/>
          </a:xfrm>
          <a:noFill/>
        </p:spPr>
        <p:txBody>
          <a:bodyPr/>
          <a:lstStyle/>
          <a:p>
            <a:pPr eaLnBrk="1" hangingPunct="1"/>
            <a:r>
              <a:rPr lang="de-DE" sz="3400" dirty="0" smtClean="0"/>
              <a:t>ZEPHIR Avenue</a:t>
            </a:r>
            <a:r>
              <a:rPr lang="de-DE" sz="3600" dirty="0" smtClean="0"/>
              <a:t>            </a:t>
            </a:r>
            <a:r>
              <a:rPr lang="de-DE" sz="2000" dirty="0" smtClean="0"/>
              <a:t>ERP Software</a:t>
            </a:r>
          </a:p>
        </p:txBody>
      </p:sp>
      <p:sp>
        <p:nvSpPr>
          <p:cNvPr id="12" name="Textfeld 11"/>
          <p:cNvSpPr txBox="1"/>
          <p:nvPr/>
        </p:nvSpPr>
        <p:spPr>
          <a:xfrm>
            <a:off x="4857752" y="4143380"/>
            <a:ext cx="4071966" cy="523220"/>
          </a:xfrm>
          <a:prstGeom prst="rect">
            <a:avLst/>
          </a:prstGeom>
          <a:noFill/>
        </p:spPr>
        <p:txBody>
          <a:bodyPr wrap="square" rtlCol="0">
            <a:spAutoFit/>
          </a:bodyPr>
          <a:lstStyle/>
          <a:p>
            <a:pPr algn="ctr"/>
            <a:r>
              <a:rPr lang="es-ES" sz="1400" dirty="0">
                <a:latin typeface="+mj-lt"/>
                <a:ea typeface="+mj-ea"/>
                <a:cs typeface="+mj-cs"/>
              </a:rPr>
              <a:t>Las decisiones para el futuro son el verdadero éxito de una </a:t>
            </a:r>
            <a:r>
              <a:rPr lang="es-ES" sz="1400" dirty="0" smtClean="0">
                <a:latin typeface="+mj-lt"/>
                <a:ea typeface="+mj-ea"/>
                <a:cs typeface="+mj-cs"/>
              </a:rPr>
              <a:t>empresa</a:t>
            </a:r>
            <a:endParaRPr lang="de-DE" sz="1200" dirty="0" smtClean="0"/>
          </a:p>
        </p:txBody>
      </p:sp>
      <p:pic>
        <p:nvPicPr>
          <p:cNvPr id="13" name="Grafik 12" descr="Zwischenablage01.jpg"/>
          <p:cNvPicPr>
            <a:picLocks noChangeAspect="1"/>
          </p:cNvPicPr>
          <p:nvPr/>
        </p:nvPicPr>
        <p:blipFill>
          <a:blip r:embed="rId3"/>
          <a:stretch>
            <a:fillRect/>
          </a:stretch>
        </p:blipFill>
        <p:spPr>
          <a:xfrm>
            <a:off x="4929190" y="4643446"/>
            <a:ext cx="4031318" cy="1656349"/>
          </a:xfrm>
          <a:prstGeom prst="rect">
            <a:avLst/>
          </a:prstGeom>
        </p:spPr>
      </p:pic>
      <p:pic>
        <p:nvPicPr>
          <p:cNvPr id="2" name="Grafik 1"/>
          <p:cNvPicPr>
            <a:picLocks noChangeAspect="1"/>
          </p:cNvPicPr>
          <p:nvPr/>
        </p:nvPicPr>
        <p:blipFill>
          <a:blip r:embed="rId4"/>
          <a:stretch>
            <a:fillRect/>
          </a:stretch>
        </p:blipFill>
        <p:spPr>
          <a:xfrm>
            <a:off x="4857752" y="1333615"/>
            <a:ext cx="4102756" cy="2514485"/>
          </a:xfrm>
          <a:prstGeom prst="rect">
            <a:avLst/>
          </a:prstGeom>
        </p:spPr>
      </p:pic>
      <p:pic>
        <p:nvPicPr>
          <p:cNvPr id="50178" name="Picture 2" descr="ZEPHIR_Pakete_Spanisc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3861048"/>
            <a:ext cx="3382666" cy="273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wipe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152400"/>
            <a:ext cx="7620000" cy="685800"/>
          </a:xfrm>
        </p:spPr>
        <p:txBody>
          <a:bodyPr/>
          <a:lstStyle/>
          <a:p>
            <a:pPr algn="ctr"/>
            <a:r>
              <a:rPr lang="de-DE" sz="3200" dirty="0" err="1" smtClean="0"/>
              <a:t>Gestión</a:t>
            </a:r>
            <a:r>
              <a:rPr lang="de-DE" sz="3200" dirty="0" smtClean="0"/>
              <a:t> de </a:t>
            </a:r>
            <a:r>
              <a:rPr lang="de-DE" sz="3200" dirty="0" err="1" smtClean="0"/>
              <a:t>mercancías</a:t>
            </a:r>
            <a:r>
              <a:rPr lang="de-DE" sz="3200" dirty="0" smtClean="0"/>
              <a:t> </a:t>
            </a:r>
            <a:endParaRPr lang="de-DE" sz="3200" dirty="0"/>
          </a:p>
        </p:txBody>
      </p:sp>
      <p:pic>
        <p:nvPicPr>
          <p:cNvPr id="8" name="Grafik 7"/>
          <p:cNvPicPr>
            <a:picLocks noChangeAspect="1"/>
          </p:cNvPicPr>
          <p:nvPr/>
        </p:nvPicPr>
        <p:blipFill>
          <a:blip r:embed="rId2"/>
          <a:stretch>
            <a:fillRect/>
          </a:stretch>
        </p:blipFill>
        <p:spPr>
          <a:xfrm>
            <a:off x="1331641" y="1484784"/>
            <a:ext cx="3600400" cy="4684471"/>
          </a:xfrm>
          <a:prstGeom prst="rect">
            <a:avLst/>
          </a:prstGeom>
        </p:spPr>
      </p:pic>
      <p:sp>
        <p:nvSpPr>
          <p:cNvPr id="3" name="Textplatzhalter 2"/>
          <p:cNvSpPr>
            <a:spLocks noGrp="1"/>
          </p:cNvSpPr>
          <p:nvPr>
            <p:ph type="body" sz="half" idx="1"/>
          </p:nvPr>
        </p:nvSpPr>
        <p:spPr>
          <a:xfrm>
            <a:off x="4932042" y="1484784"/>
            <a:ext cx="4032448" cy="4609629"/>
          </a:xfrm>
        </p:spPr>
        <p:txBody>
          <a:bodyPr/>
          <a:lstStyle/>
          <a:p>
            <a:pPr marL="0" indent="0" algn="just">
              <a:buNone/>
            </a:pPr>
            <a:r>
              <a:rPr lang="de-DE" sz="1400" dirty="0">
                <a:solidFill>
                  <a:schemeClr val="tx1"/>
                </a:solidFill>
              </a:rPr>
              <a:t>ZEPHIR se </a:t>
            </a:r>
            <a:r>
              <a:rPr lang="de-DE" sz="1400" dirty="0" err="1">
                <a:solidFill>
                  <a:schemeClr val="tx1"/>
                </a:solidFill>
              </a:rPr>
              <a:t>ajusta</a:t>
            </a:r>
            <a:r>
              <a:rPr lang="de-DE" sz="1400" dirty="0">
                <a:solidFill>
                  <a:schemeClr val="tx1"/>
                </a:solidFill>
              </a:rPr>
              <a:t> al </a:t>
            </a:r>
            <a:r>
              <a:rPr lang="de-DE" sz="1400" dirty="0" err="1">
                <a:solidFill>
                  <a:schemeClr val="tx1"/>
                </a:solidFill>
              </a:rPr>
              <a:t>menú</a:t>
            </a:r>
            <a:r>
              <a:rPr lang="de-DE" sz="1400" dirty="0">
                <a:solidFill>
                  <a:schemeClr val="tx1"/>
                </a:solidFill>
              </a:rPr>
              <a:t> </a:t>
            </a:r>
            <a:r>
              <a:rPr lang="de-DE" sz="1400" dirty="0" err="1">
                <a:solidFill>
                  <a:schemeClr val="tx1"/>
                </a:solidFill>
              </a:rPr>
              <a:t>estructural</a:t>
            </a:r>
            <a:r>
              <a:rPr lang="de-DE" sz="1400" dirty="0">
                <a:solidFill>
                  <a:schemeClr val="tx1"/>
                </a:solidFill>
              </a:rPr>
              <a:t> de </a:t>
            </a:r>
            <a:r>
              <a:rPr lang="de-DE" sz="1400" dirty="0" err="1">
                <a:solidFill>
                  <a:schemeClr val="tx1"/>
                </a:solidFill>
              </a:rPr>
              <a:t>su</a:t>
            </a:r>
            <a:r>
              <a:rPr lang="de-DE" sz="1400" dirty="0">
                <a:solidFill>
                  <a:schemeClr val="tx1"/>
                </a:solidFill>
              </a:rPr>
              <a:t> </a:t>
            </a:r>
            <a:r>
              <a:rPr lang="de-DE" sz="1400" dirty="0" err="1">
                <a:solidFill>
                  <a:schemeClr val="tx1"/>
                </a:solidFill>
              </a:rPr>
              <a:t>empresa</a:t>
            </a:r>
            <a:r>
              <a:rPr lang="de-DE" sz="1400" dirty="0">
                <a:solidFill>
                  <a:schemeClr val="tx1"/>
                </a:solidFill>
              </a:rPr>
              <a:t> a </a:t>
            </a:r>
            <a:r>
              <a:rPr lang="de-DE" sz="1400" dirty="0" err="1">
                <a:solidFill>
                  <a:schemeClr val="tx1"/>
                </a:solidFill>
              </a:rPr>
              <a:t>través</a:t>
            </a:r>
            <a:r>
              <a:rPr lang="de-DE" sz="1400" dirty="0">
                <a:solidFill>
                  <a:schemeClr val="tx1"/>
                </a:solidFill>
              </a:rPr>
              <a:t> de </a:t>
            </a:r>
            <a:r>
              <a:rPr lang="de-DE" sz="1400" dirty="0" err="1">
                <a:solidFill>
                  <a:schemeClr val="tx1"/>
                </a:solidFill>
              </a:rPr>
              <a:t>paquetes</a:t>
            </a:r>
            <a:r>
              <a:rPr lang="de-DE" sz="1400" dirty="0">
                <a:solidFill>
                  <a:schemeClr val="tx1"/>
                </a:solidFill>
              </a:rPr>
              <a:t> </a:t>
            </a:r>
            <a:r>
              <a:rPr lang="de-DE" sz="1400" dirty="0" err="1">
                <a:solidFill>
                  <a:schemeClr val="tx1"/>
                </a:solidFill>
              </a:rPr>
              <a:t>adaptados</a:t>
            </a:r>
            <a:r>
              <a:rPr lang="de-DE" sz="1400" dirty="0">
                <a:solidFill>
                  <a:schemeClr val="tx1"/>
                </a:solidFill>
              </a:rPr>
              <a:t>. </a:t>
            </a:r>
            <a:r>
              <a:rPr lang="de-DE" sz="1400" dirty="0" err="1">
                <a:solidFill>
                  <a:schemeClr val="tx1"/>
                </a:solidFill>
              </a:rPr>
              <a:t>Por</a:t>
            </a:r>
            <a:r>
              <a:rPr lang="de-DE" sz="1400" dirty="0">
                <a:solidFill>
                  <a:schemeClr val="tx1"/>
                </a:solidFill>
              </a:rPr>
              <a:t> </a:t>
            </a:r>
            <a:r>
              <a:rPr lang="de-DE" sz="1400" dirty="0" err="1">
                <a:solidFill>
                  <a:schemeClr val="tx1"/>
                </a:solidFill>
              </a:rPr>
              <a:t>lo</a:t>
            </a:r>
            <a:r>
              <a:rPr lang="de-DE" sz="1400" dirty="0">
                <a:solidFill>
                  <a:schemeClr val="tx1"/>
                </a:solidFill>
              </a:rPr>
              <a:t> </a:t>
            </a:r>
            <a:r>
              <a:rPr lang="es-ES" sz="1400" dirty="0">
                <a:solidFill>
                  <a:schemeClr val="tx1"/>
                </a:solidFill>
              </a:rPr>
              <a:t>tanto, se encuentran claramente definidos los componentes individuales del programa en </a:t>
            </a:r>
            <a:r>
              <a:rPr lang="es-ES" sz="1400" dirty="0" smtClean="0">
                <a:solidFill>
                  <a:schemeClr val="tx1"/>
                </a:solidFill>
              </a:rPr>
              <a:t>los menús principales </a:t>
            </a:r>
            <a:r>
              <a:rPr lang="es-ES" sz="1400" dirty="0">
                <a:solidFill>
                  <a:schemeClr val="tx1"/>
                </a:solidFill>
              </a:rPr>
              <a:t>de compras, ventas, recursos humanos, almacén, logística, </a:t>
            </a:r>
            <a:r>
              <a:rPr lang="es-ES" sz="1400" dirty="0" smtClean="0">
                <a:solidFill>
                  <a:schemeClr val="tx1"/>
                </a:solidFill>
              </a:rPr>
              <a:t>contabilidad, marketing</a:t>
            </a:r>
            <a:r>
              <a:rPr lang="es-ES" sz="1400" dirty="0">
                <a:solidFill>
                  <a:schemeClr val="tx1"/>
                </a:solidFill>
              </a:rPr>
              <a:t>, </a:t>
            </a:r>
            <a:r>
              <a:rPr lang="es-ES" sz="1400" dirty="0" smtClean="0">
                <a:solidFill>
                  <a:schemeClr val="tx1"/>
                </a:solidFill>
              </a:rPr>
              <a:t>management, </a:t>
            </a:r>
            <a:r>
              <a:rPr lang="es-ES" sz="1400" dirty="0">
                <a:solidFill>
                  <a:schemeClr val="tx1"/>
                </a:solidFill>
              </a:rPr>
              <a:t>correspondencia y gestión de la calidad, ésto </a:t>
            </a:r>
            <a:r>
              <a:rPr lang="es-ES" sz="1400" dirty="0" smtClean="0">
                <a:solidFill>
                  <a:schemeClr val="tx1"/>
                </a:solidFill>
              </a:rPr>
              <a:t>le permite </a:t>
            </a:r>
            <a:r>
              <a:rPr lang="es-ES" sz="1400" dirty="0">
                <a:solidFill>
                  <a:schemeClr val="tx1"/>
                </a:solidFill>
              </a:rPr>
              <a:t>un </a:t>
            </a:r>
            <a:r>
              <a:rPr lang="es-ES" sz="1400" dirty="0" smtClean="0">
                <a:solidFill>
                  <a:schemeClr val="tx1"/>
                </a:solidFill>
              </a:rPr>
              <a:t>confortable servicio.</a:t>
            </a:r>
          </a:p>
          <a:p>
            <a:pPr marL="0" indent="0" algn="just">
              <a:buNone/>
            </a:pPr>
            <a:endParaRPr lang="es-ES" sz="1400" dirty="0" smtClean="0">
              <a:solidFill>
                <a:schemeClr val="tx1"/>
              </a:solidFill>
            </a:endParaRPr>
          </a:p>
          <a:p>
            <a:pPr marL="0" indent="0" algn="just">
              <a:buNone/>
            </a:pPr>
            <a:r>
              <a:rPr lang="es-ES" sz="1400" dirty="0" smtClean="0">
                <a:solidFill>
                  <a:schemeClr val="tx1"/>
                </a:solidFill>
              </a:rPr>
              <a:t>Un </a:t>
            </a:r>
            <a:r>
              <a:rPr lang="es-ES" sz="1400" dirty="0">
                <a:solidFill>
                  <a:schemeClr val="tx1"/>
                </a:solidFill>
              </a:rPr>
              <a:t>amplio sistema de derechos garantiza la protección </a:t>
            </a:r>
            <a:r>
              <a:rPr lang="es-ES" sz="1400" dirty="0" smtClean="0">
                <a:solidFill>
                  <a:schemeClr val="tx1"/>
                </a:solidFill>
              </a:rPr>
              <a:t>de datos necesaria. </a:t>
            </a:r>
          </a:p>
          <a:p>
            <a:pPr marL="0" indent="0" algn="just">
              <a:buNone/>
            </a:pPr>
            <a:endParaRPr lang="es-ES" sz="1400" dirty="0">
              <a:solidFill>
                <a:schemeClr val="tx1"/>
              </a:solidFill>
            </a:endParaRPr>
          </a:p>
          <a:p>
            <a:pPr marL="0" indent="0" algn="just">
              <a:buNone/>
            </a:pPr>
            <a:r>
              <a:rPr lang="es-ES" sz="1400" dirty="0">
                <a:solidFill>
                  <a:schemeClr val="tx1"/>
                </a:solidFill>
              </a:rPr>
              <a:t>El multilingüismo y la posibilidad de adaptación al usuario y a la empresa permiten el uso de ZEPHIR también en empresas con actividad internacional.</a:t>
            </a:r>
            <a:endParaRPr lang="de-DE" sz="1400" dirty="0">
              <a:solidFill>
                <a:schemeClr val="tx1"/>
              </a:solidFill>
            </a:endParaRPr>
          </a:p>
        </p:txBody>
      </p:sp>
    </p:spTree>
    <p:extLst>
      <p:ext uri="{BB962C8B-B14F-4D97-AF65-F5344CB8AC3E}">
        <p14:creationId xmlns:p14="http://schemas.microsoft.com/office/powerpoint/2010/main" val="3476834974"/>
      </p:ext>
    </p:extLst>
  </p:cSld>
  <p:clrMapOvr>
    <a:masterClrMapping/>
  </p:clrMapOvr>
  <p:transition advClick="0">
    <p:wipe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152400"/>
            <a:ext cx="7440488" cy="685800"/>
          </a:xfrm>
        </p:spPr>
        <p:txBody>
          <a:bodyPr/>
          <a:lstStyle/>
          <a:p>
            <a:pPr algn="ctr"/>
            <a:r>
              <a:rPr lang="de-DE" sz="3200" b="1" dirty="0" smtClean="0"/>
              <a:t> </a:t>
            </a:r>
            <a:r>
              <a:rPr lang="de-DE" sz="3200" b="1" dirty="0" err="1" smtClean="0"/>
              <a:t>Módulos</a:t>
            </a:r>
            <a:r>
              <a:rPr lang="de-DE" sz="3200" b="1" dirty="0" smtClean="0"/>
              <a:t> de  </a:t>
            </a:r>
            <a:r>
              <a:rPr lang="de-DE" sz="3200" b="1" dirty="0" err="1" smtClean="0"/>
              <a:t>Compra</a:t>
            </a:r>
            <a:r>
              <a:rPr lang="de-DE" sz="3200" b="1" dirty="0"/>
              <a:t> </a:t>
            </a:r>
            <a:r>
              <a:rPr lang="de-DE" sz="3200" b="1" dirty="0" smtClean="0"/>
              <a:t>y</a:t>
            </a:r>
            <a:r>
              <a:rPr lang="de-DE" sz="3200" b="1" dirty="0" smtClean="0"/>
              <a:t> </a:t>
            </a:r>
            <a:r>
              <a:rPr lang="de-DE" sz="3200" b="1" dirty="0" err="1" smtClean="0"/>
              <a:t>Venta</a:t>
            </a:r>
            <a:endParaRPr lang="de-DE" sz="3200" dirty="0"/>
          </a:p>
        </p:txBody>
      </p:sp>
      <p:sp>
        <p:nvSpPr>
          <p:cNvPr id="8" name="Rechteck 7"/>
          <p:cNvSpPr/>
          <p:nvPr/>
        </p:nvSpPr>
        <p:spPr>
          <a:xfrm>
            <a:off x="4932040" y="3919115"/>
            <a:ext cx="4032448" cy="2462213"/>
          </a:xfrm>
          <a:prstGeom prst="rect">
            <a:avLst/>
          </a:prstGeom>
        </p:spPr>
        <p:txBody>
          <a:bodyPr wrap="square">
            <a:spAutoFit/>
          </a:bodyPr>
          <a:lstStyle/>
          <a:p>
            <a:pPr algn="just"/>
            <a:endParaRPr lang="es-ES" sz="1400" dirty="0" smtClean="0"/>
          </a:p>
          <a:p>
            <a:pPr algn="just"/>
            <a:r>
              <a:rPr lang="en-US" sz="1400" dirty="0">
                <a:solidFill>
                  <a:schemeClr val="tx1"/>
                </a:solidFill>
              </a:rPr>
              <a:t>El </a:t>
            </a:r>
            <a:r>
              <a:rPr lang="en-US" sz="1400" dirty="0" err="1">
                <a:solidFill>
                  <a:schemeClr val="tx1"/>
                </a:solidFill>
              </a:rPr>
              <a:t>menú</a:t>
            </a:r>
            <a:r>
              <a:rPr lang="en-US" sz="1400" dirty="0">
                <a:solidFill>
                  <a:schemeClr val="tx1"/>
                </a:solidFill>
              </a:rPr>
              <a:t> principal </a:t>
            </a:r>
            <a:r>
              <a:rPr lang="en-US" sz="1400" dirty="0" err="1">
                <a:solidFill>
                  <a:schemeClr val="tx1"/>
                </a:solidFill>
              </a:rPr>
              <a:t>incluye</a:t>
            </a:r>
            <a:r>
              <a:rPr lang="en-US" sz="1400" dirty="0">
                <a:solidFill>
                  <a:schemeClr val="tx1"/>
                </a:solidFill>
              </a:rPr>
              <a:t> </a:t>
            </a:r>
            <a:r>
              <a:rPr lang="en-US" sz="1400" dirty="0" err="1">
                <a:solidFill>
                  <a:schemeClr val="tx1"/>
                </a:solidFill>
              </a:rPr>
              <a:t>todas</a:t>
            </a:r>
            <a:r>
              <a:rPr lang="en-US" sz="1400" dirty="0">
                <a:solidFill>
                  <a:schemeClr val="tx1"/>
                </a:solidFill>
              </a:rPr>
              <a:t> </a:t>
            </a:r>
            <a:r>
              <a:rPr lang="en-US" sz="1400" dirty="0" err="1">
                <a:solidFill>
                  <a:schemeClr val="tx1"/>
                </a:solidFill>
              </a:rPr>
              <a:t>funciones</a:t>
            </a:r>
            <a:r>
              <a:rPr lang="en-US" sz="1400" dirty="0">
                <a:solidFill>
                  <a:schemeClr val="tx1"/>
                </a:solidFill>
              </a:rPr>
              <a:t> </a:t>
            </a:r>
            <a:r>
              <a:rPr lang="en-US" sz="1400" dirty="0" err="1">
                <a:solidFill>
                  <a:schemeClr val="tx1"/>
                </a:solidFill>
              </a:rPr>
              <a:t>normales</a:t>
            </a:r>
            <a:r>
              <a:rPr lang="en-US" sz="1400" dirty="0">
                <a:solidFill>
                  <a:schemeClr val="tx1"/>
                </a:solidFill>
              </a:rPr>
              <a:t> </a:t>
            </a:r>
            <a:r>
              <a:rPr lang="en-US" sz="1400" dirty="0" err="1">
                <a:solidFill>
                  <a:schemeClr val="tx1"/>
                </a:solidFill>
              </a:rPr>
              <a:t>correspondientes</a:t>
            </a:r>
            <a:r>
              <a:rPr lang="en-US" sz="1400" dirty="0">
                <a:solidFill>
                  <a:schemeClr val="tx1"/>
                </a:solidFill>
              </a:rPr>
              <a:t> a un </a:t>
            </a:r>
            <a:r>
              <a:rPr lang="en-US" sz="1400" dirty="0" err="1">
                <a:solidFill>
                  <a:schemeClr val="tx1"/>
                </a:solidFill>
              </a:rPr>
              <a:t>módulo</a:t>
            </a:r>
            <a:r>
              <a:rPr lang="en-US" sz="1400" dirty="0">
                <a:solidFill>
                  <a:schemeClr val="tx1"/>
                </a:solidFill>
              </a:rPr>
              <a:t>  de </a:t>
            </a:r>
            <a:r>
              <a:rPr lang="en-US" sz="1400" dirty="0" err="1">
                <a:solidFill>
                  <a:schemeClr val="tx1"/>
                </a:solidFill>
              </a:rPr>
              <a:t>este</a:t>
            </a:r>
            <a:r>
              <a:rPr lang="en-US" sz="1400" dirty="0">
                <a:solidFill>
                  <a:schemeClr val="tx1"/>
                </a:solidFill>
              </a:rPr>
              <a:t> </a:t>
            </a:r>
            <a:r>
              <a:rPr lang="en-US" sz="1400" dirty="0" err="1">
                <a:solidFill>
                  <a:schemeClr val="tx1"/>
                </a:solidFill>
              </a:rPr>
              <a:t>departamento</a:t>
            </a:r>
            <a:r>
              <a:rPr lang="en-US" sz="1400" dirty="0">
                <a:solidFill>
                  <a:schemeClr val="tx1"/>
                </a:solidFill>
              </a:rPr>
              <a:t>, tales </a:t>
            </a:r>
            <a:r>
              <a:rPr lang="en-US" sz="1400" dirty="0" err="1">
                <a:solidFill>
                  <a:schemeClr val="tx1"/>
                </a:solidFill>
              </a:rPr>
              <a:t>como</a:t>
            </a:r>
            <a:r>
              <a:rPr lang="en-US" sz="1400" dirty="0">
                <a:solidFill>
                  <a:schemeClr val="tx1"/>
                </a:solidFill>
              </a:rPr>
              <a:t> </a:t>
            </a:r>
            <a:r>
              <a:rPr lang="en-US" sz="1400" dirty="0" err="1">
                <a:solidFill>
                  <a:schemeClr val="tx1"/>
                </a:solidFill>
              </a:rPr>
              <a:t>gestión</a:t>
            </a:r>
            <a:r>
              <a:rPr lang="en-US" sz="1400" dirty="0">
                <a:solidFill>
                  <a:schemeClr val="tx1"/>
                </a:solidFill>
              </a:rPr>
              <a:t> de </a:t>
            </a:r>
            <a:r>
              <a:rPr lang="en-US" sz="1400" dirty="0" err="1">
                <a:solidFill>
                  <a:schemeClr val="tx1"/>
                </a:solidFill>
              </a:rPr>
              <a:t>clientes</a:t>
            </a:r>
            <a:r>
              <a:rPr lang="en-US" sz="1400" dirty="0">
                <a:solidFill>
                  <a:schemeClr val="tx1"/>
                </a:solidFill>
              </a:rPr>
              <a:t>, </a:t>
            </a:r>
            <a:r>
              <a:rPr lang="en-US" sz="1400" dirty="0" err="1">
                <a:solidFill>
                  <a:schemeClr val="tx1"/>
                </a:solidFill>
              </a:rPr>
              <a:t>gestión</a:t>
            </a:r>
            <a:r>
              <a:rPr lang="en-US" sz="1400" dirty="0">
                <a:solidFill>
                  <a:schemeClr val="tx1"/>
                </a:solidFill>
              </a:rPr>
              <a:t> de </a:t>
            </a:r>
            <a:r>
              <a:rPr lang="en-US" sz="1400" dirty="0" err="1" smtClean="0">
                <a:solidFill>
                  <a:schemeClr val="tx1"/>
                </a:solidFill>
              </a:rPr>
              <a:t>documentos</a:t>
            </a:r>
            <a:r>
              <a:rPr lang="en-US" sz="1400" dirty="0" smtClean="0">
                <a:solidFill>
                  <a:schemeClr val="tx1"/>
                </a:solidFill>
              </a:rPr>
              <a:t> de </a:t>
            </a:r>
            <a:r>
              <a:rPr lang="en-US" sz="1400" dirty="0" err="1" smtClean="0">
                <a:solidFill>
                  <a:schemeClr val="tx1"/>
                </a:solidFill>
              </a:rPr>
              <a:t>venta</a:t>
            </a:r>
            <a:r>
              <a:rPr lang="en-US" sz="1400" dirty="0" smtClean="0">
                <a:solidFill>
                  <a:schemeClr val="tx1"/>
                </a:solidFill>
              </a:rPr>
              <a:t>,  </a:t>
            </a:r>
            <a:r>
              <a:rPr lang="en-US" sz="1400" dirty="0" err="1">
                <a:solidFill>
                  <a:schemeClr val="tx1"/>
                </a:solidFill>
              </a:rPr>
              <a:t>representantes</a:t>
            </a:r>
            <a:r>
              <a:rPr lang="en-US" sz="1400" dirty="0">
                <a:solidFill>
                  <a:schemeClr val="tx1"/>
                </a:solidFill>
              </a:rPr>
              <a:t> de </a:t>
            </a:r>
            <a:r>
              <a:rPr lang="en-US" sz="1400" dirty="0" err="1">
                <a:solidFill>
                  <a:schemeClr val="tx1"/>
                </a:solidFill>
              </a:rPr>
              <a:t>ventas</a:t>
            </a:r>
            <a:r>
              <a:rPr lang="en-US" sz="1400" dirty="0">
                <a:solidFill>
                  <a:schemeClr val="tx1"/>
                </a:solidFill>
              </a:rPr>
              <a:t> con </a:t>
            </a:r>
            <a:r>
              <a:rPr lang="en-US" sz="1400" dirty="0" err="1">
                <a:solidFill>
                  <a:schemeClr val="tx1"/>
                </a:solidFill>
              </a:rPr>
              <a:t>su</a:t>
            </a:r>
            <a:r>
              <a:rPr lang="en-US" sz="1400" dirty="0">
                <a:solidFill>
                  <a:schemeClr val="tx1"/>
                </a:solidFill>
              </a:rPr>
              <a:t> </a:t>
            </a:r>
            <a:r>
              <a:rPr lang="en-US" sz="1400" dirty="0" err="1">
                <a:solidFill>
                  <a:schemeClr val="tx1"/>
                </a:solidFill>
              </a:rPr>
              <a:t>correspondiente</a:t>
            </a:r>
            <a:r>
              <a:rPr lang="en-US" sz="1400" dirty="0">
                <a:solidFill>
                  <a:schemeClr val="tx1"/>
                </a:solidFill>
              </a:rPr>
              <a:t>  </a:t>
            </a:r>
            <a:r>
              <a:rPr lang="en-US" sz="1400" dirty="0" err="1">
                <a:solidFill>
                  <a:schemeClr val="tx1"/>
                </a:solidFill>
              </a:rPr>
              <a:t>cálculo</a:t>
            </a:r>
            <a:r>
              <a:rPr lang="en-US" sz="1400" dirty="0">
                <a:solidFill>
                  <a:schemeClr val="tx1"/>
                </a:solidFill>
              </a:rPr>
              <a:t> de </a:t>
            </a:r>
            <a:r>
              <a:rPr lang="en-US" sz="1400" dirty="0" err="1">
                <a:solidFill>
                  <a:schemeClr val="tx1"/>
                </a:solidFill>
              </a:rPr>
              <a:t>comisiones</a:t>
            </a:r>
            <a:r>
              <a:rPr lang="en-US" sz="1400" dirty="0">
                <a:solidFill>
                  <a:schemeClr val="tx1"/>
                </a:solidFill>
              </a:rPr>
              <a:t>,  </a:t>
            </a:r>
            <a:r>
              <a:rPr lang="en-US" sz="1400" dirty="0" err="1">
                <a:solidFill>
                  <a:schemeClr val="tx1"/>
                </a:solidFill>
              </a:rPr>
              <a:t>almacenamiento</a:t>
            </a:r>
            <a:r>
              <a:rPr lang="en-US" sz="1400" dirty="0">
                <a:solidFill>
                  <a:schemeClr val="tx1"/>
                </a:solidFill>
              </a:rPr>
              <a:t> de </a:t>
            </a:r>
            <a:r>
              <a:rPr lang="en-US" sz="1400" dirty="0" err="1">
                <a:solidFill>
                  <a:schemeClr val="tx1"/>
                </a:solidFill>
              </a:rPr>
              <a:t>precios</a:t>
            </a:r>
            <a:r>
              <a:rPr lang="en-US" sz="1400" dirty="0">
                <a:solidFill>
                  <a:schemeClr val="tx1"/>
                </a:solidFill>
              </a:rPr>
              <a:t> </a:t>
            </a:r>
            <a:r>
              <a:rPr lang="en-US" sz="1400" dirty="0" err="1">
                <a:solidFill>
                  <a:schemeClr val="tx1"/>
                </a:solidFill>
              </a:rPr>
              <a:t>específicos</a:t>
            </a:r>
            <a:r>
              <a:rPr lang="en-US" sz="1400" dirty="0">
                <a:solidFill>
                  <a:schemeClr val="tx1"/>
                </a:solidFill>
              </a:rPr>
              <a:t> del </a:t>
            </a:r>
            <a:r>
              <a:rPr lang="en-US" sz="1400" dirty="0" err="1">
                <a:solidFill>
                  <a:schemeClr val="tx1"/>
                </a:solidFill>
              </a:rPr>
              <a:t>cliente</a:t>
            </a:r>
            <a:r>
              <a:rPr lang="en-US" sz="1400" dirty="0">
                <a:solidFill>
                  <a:schemeClr val="tx1"/>
                </a:solidFill>
              </a:rPr>
              <a:t>, </a:t>
            </a:r>
            <a:r>
              <a:rPr lang="en-US" sz="1400" dirty="0" err="1">
                <a:solidFill>
                  <a:schemeClr val="tx1"/>
                </a:solidFill>
              </a:rPr>
              <a:t>descuentos</a:t>
            </a:r>
            <a:r>
              <a:rPr lang="en-US" sz="1400" dirty="0">
                <a:solidFill>
                  <a:schemeClr val="tx1"/>
                </a:solidFill>
              </a:rPr>
              <a:t>, </a:t>
            </a:r>
            <a:r>
              <a:rPr lang="en-US" sz="1400" dirty="0" err="1">
                <a:solidFill>
                  <a:schemeClr val="tx1"/>
                </a:solidFill>
              </a:rPr>
              <a:t>contratos</a:t>
            </a:r>
            <a:r>
              <a:rPr lang="en-US" sz="1400" dirty="0">
                <a:solidFill>
                  <a:schemeClr val="tx1"/>
                </a:solidFill>
              </a:rPr>
              <a:t>,  </a:t>
            </a:r>
            <a:r>
              <a:rPr lang="en-US" sz="1400" dirty="0" err="1">
                <a:solidFill>
                  <a:schemeClr val="tx1"/>
                </a:solidFill>
              </a:rPr>
              <a:t>libro</a:t>
            </a:r>
            <a:r>
              <a:rPr lang="en-US" sz="1400" dirty="0">
                <a:solidFill>
                  <a:schemeClr val="tx1"/>
                </a:solidFill>
              </a:rPr>
              <a:t> y </a:t>
            </a:r>
            <a:r>
              <a:rPr lang="en-US" sz="1400" dirty="0" err="1">
                <a:solidFill>
                  <a:schemeClr val="tx1"/>
                </a:solidFill>
              </a:rPr>
              <a:t>automatización</a:t>
            </a:r>
            <a:r>
              <a:rPr lang="en-US" sz="1400" dirty="0">
                <a:solidFill>
                  <a:schemeClr val="tx1"/>
                </a:solidFill>
              </a:rPr>
              <a:t> de </a:t>
            </a:r>
            <a:r>
              <a:rPr lang="en-US" sz="1400" dirty="0" err="1">
                <a:solidFill>
                  <a:schemeClr val="tx1"/>
                </a:solidFill>
              </a:rPr>
              <a:t>facturas</a:t>
            </a:r>
            <a:r>
              <a:rPr lang="en-US" sz="1400" dirty="0">
                <a:solidFill>
                  <a:schemeClr val="tx1"/>
                </a:solidFill>
              </a:rPr>
              <a:t> </a:t>
            </a:r>
            <a:r>
              <a:rPr lang="en-US" sz="1400" dirty="0" err="1">
                <a:solidFill>
                  <a:schemeClr val="tx1"/>
                </a:solidFill>
              </a:rPr>
              <a:t>emitidas</a:t>
            </a:r>
            <a:r>
              <a:rPr lang="en-US" sz="1400" dirty="0">
                <a:solidFill>
                  <a:schemeClr val="tx1"/>
                </a:solidFill>
              </a:rPr>
              <a:t>, </a:t>
            </a:r>
            <a:r>
              <a:rPr lang="en-US" sz="1400" dirty="0" err="1">
                <a:solidFill>
                  <a:schemeClr val="tx1"/>
                </a:solidFill>
              </a:rPr>
              <a:t>informes</a:t>
            </a:r>
            <a:r>
              <a:rPr lang="en-US" sz="1400" dirty="0">
                <a:solidFill>
                  <a:schemeClr val="tx1"/>
                </a:solidFill>
              </a:rPr>
              <a:t> y </a:t>
            </a:r>
            <a:r>
              <a:rPr lang="en-US" sz="1400" dirty="0" err="1" smtClean="0">
                <a:solidFill>
                  <a:schemeClr val="tx1"/>
                </a:solidFill>
              </a:rPr>
              <a:t>otros</a:t>
            </a:r>
            <a:r>
              <a:rPr lang="en-US" sz="1400" dirty="0" smtClean="0">
                <a:solidFill>
                  <a:schemeClr val="tx1"/>
                </a:solidFill>
              </a:rPr>
              <a:t>.</a:t>
            </a:r>
            <a:endParaRPr lang="de-DE" sz="1400" dirty="0">
              <a:solidFill>
                <a:schemeClr val="tx1"/>
              </a:solidFill>
            </a:endParaRPr>
          </a:p>
        </p:txBody>
      </p:sp>
      <p:pic>
        <p:nvPicPr>
          <p:cNvPr id="4" name="Grafik 3"/>
          <p:cNvPicPr>
            <a:picLocks noChangeAspect="1"/>
          </p:cNvPicPr>
          <p:nvPr/>
        </p:nvPicPr>
        <p:blipFill>
          <a:blip r:embed="rId2"/>
          <a:stretch>
            <a:fillRect/>
          </a:stretch>
        </p:blipFill>
        <p:spPr>
          <a:xfrm>
            <a:off x="1403648" y="1398835"/>
            <a:ext cx="3312368" cy="2246769"/>
          </a:xfrm>
          <a:prstGeom prst="rect">
            <a:avLst/>
          </a:prstGeom>
          <a:effectLst>
            <a:outerShdw blurRad="63500" sx="102000" sy="102000" algn="ctr" rotWithShape="0">
              <a:prstClr val="black">
                <a:alpha val="40000"/>
              </a:prstClr>
            </a:outerShdw>
          </a:effectLst>
        </p:spPr>
      </p:pic>
      <p:sp>
        <p:nvSpPr>
          <p:cNvPr id="5" name="Rechteck 4"/>
          <p:cNvSpPr/>
          <p:nvPr/>
        </p:nvSpPr>
        <p:spPr>
          <a:xfrm>
            <a:off x="4932040" y="1398835"/>
            <a:ext cx="4032448" cy="2246769"/>
          </a:xfrm>
          <a:prstGeom prst="rect">
            <a:avLst/>
          </a:prstGeom>
        </p:spPr>
        <p:txBody>
          <a:bodyPr wrap="square">
            <a:spAutoFit/>
          </a:bodyPr>
          <a:lstStyle/>
          <a:p>
            <a:pPr algn="just"/>
            <a:r>
              <a:rPr lang="es-ES" sz="1400" dirty="0">
                <a:solidFill>
                  <a:schemeClr val="tx1"/>
                </a:solidFill>
              </a:rPr>
              <a:t>El módulo de compras permite el procesamiento eficiente de todas las transacciones correspondientes. Se optimiza su sistema de pedidos, lo que permite una perfecta comunicación con sus proveedores. Desde la lista de necesidades a través de pedidos abiertos hasta la entrada de mercancías y la recepción de la factura, el flujo de mercancías siempre está bajo control.</a:t>
            </a:r>
          </a:p>
        </p:txBody>
      </p:sp>
      <p:pic>
        <p:nvPicPr>
          <p:cNvPr id="11" name="Grafik 10"/>
          <p:cNvPicPr>
            <a:picLocks noChangeAspect="1"/>
          </p:cNvPicPr>
          <p:nvPr/>
        </p:nvPicPr>
        <p:blipFill>
          <a:blip r:embed="rId3"/>
          <a:stretch>
            <a:fillRect/>
          </a:stretch>
        </p:blipFill>
        <p:spPr>
          <a:xfrm>
            <a:off x="1403648" y="4206239"/>
            <a:ext cx="3312368" cy="227398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11147508"/>
      </p:ext>
    </p:extLst>
  </p:cSld>
  <p:clrMapOvr>
    <a:masterClrMapping/>
  </p:clrMapOvr>
  <p:transition advClick="0">
    <p:wipe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200" b="1" dirty="0" smtClean="0"/>
              <a:t>                 </a:t>
            </a:r>
            <a:r>
              <a:rPr lang="de-DE" sz="3200" b="1" dirty="0" err="1" smtClean="0"/>
              <a:t>Almacén</a:t>
            </a:r>
            <a:endParaRPr lang="de-DE" sz="3200" dirty="0"/>
          </a:p>
        </p:txBody>
      </p:sp>
      <p:pic>
        <p:nvPicPr>
          <p:cNvPr id="8" name="Grafik 7"/>
          <p:cNvPicPr>
            <a:picLocks noChangeAspect="1"/>
          </p:cNvPicPr>
          <p:nvPr/>
        </p:nvPicPr>
        <p:blipFill>
          <a:blip r:embed="rId2"/>
          <a:stretch>
            <a:fillRect/>
          </a:stretch>
        </p:blipFill>
        <p:spPr>
          <a:xfrm>
            <a:off x="1524000" y="1412775"/>
            <a:ext cx="3624064" cy="2089393"/>
          </a:xfrm>
          <a:prstGeom prst="rect">
            <a:avLst/>
          </a:prstGeom>
          <a:effectLst>
            <a:outerShdw blurRad="63500" sx="102000" sy="102000" algn="ctr" rotWithShape="0">
              <a:prstClr val="black">
                <a:alpha val="40000"/>
              </a:prstClr>
            </a:outerShdw>
          </a:effectLst>
        </p:spPr>
      </p:pic>
      <p:sp>
        <p:nvSpPr>
          <p:cNvPr id="9" name="Rechteck 8"/>
          <p:cNvSpPr/>
          <p:nvPr/>
        </p:nvSpPr>
        <p:spPr>
          <a:xfrm>
            <a:off x="5220072" y="1470843"/>
            <a:ext cx="3816424" cy="2031325"/>
          </a:xfrm>
          <a:prstGeom prst="rect">
            <a:avLst/>
          </a:prstGeom>
        </p:spPr>
        <p:txBody>
          <a:bodyPr wrap="square">
            <a:spAutoFit/>
          </a:bodyPr>
          <a:lstStyle/>
          <a:p>
            <a:pPr algn="just"/>
            <a:r>
              <a:rPr lang="es-ES" sz="1400" dirty="0">
                <a:solidFill>
                  <a:schemeClr val="tx1"/>
                </a:solidFill>
              </a:rPr>
              <a:t>Artículos, Información del producto, </a:t>
            </a:r>
            <a:r>
              <a:rPr lang="es-ES" sz="1400" dirty="0" smtClean="0">
                <a:solidFill>
                  <a:schemeClr val="tx1"/>
                </a:solidFill>
              </a:rPr>
              <a:t>cálculo </a:t>
            </a:r>
            <a:r>
              <a:rPr lang="es-ES" sz="1400" dirty="0">
                <a:solidFill>
                  <a:schemeClr val="tx1"/>
                </a:solidFill>
              </a:rPr>
              <a:t>múltiple, </a:t>
            </a:r>
            <a:r>
              <a:rPr lang="es-ES" sz="1400" dirty="0" smtClean="0">
                <a:solidFill>
                  <a:schemeClr val="tx1"/>
                </a:solidFill>
              </a:rPr>
              <a:t>lista </a:t>
            </a:r>
            <a:r>
              <a:rPr lang="es-ES" sz="1400" dirty="0">
                <a:solidFill>
                  <a:schemeClr val="tx1"/>
                </a:solidFill>
              </a:rPr>
              <a:t>de </a:t>
            </a:r>
            <a:r>
              <a:rPr lang="es-ES" sz="1400" dirty="0" smtClean="0">
                <a:solidFill>
                  <a:schemeClr val="tx1"/>
                </a:solidFill>
              </a:rPr>
              <a:t>materiales, catálogo </a:t>
            </a:r>
            <a:r>
              <a:rPr lang="es-ES" sz="1400" dirty="0">
                <a:solidFill>
                  <a:schemeClr val="tx1"/>
                </a:solidFill>
              </a:rPr>
              <a:t>de </a:t>
            </a:r>
            <a:r>
              <a:rPr lang="es-ES" sz="1400" dirty="0" smtClean="0">
                <a:solidFill>
                  <a:schemeClr val="tx1"/>
                </a:solidFill>
              </a:rPr>
              <a:t>proveedores</a:t>
            </a:r>
            <a:r>
              <a:rPr lang="es-ES" sz="1400" dirty="0">
                <a:solidFill>
                  <a:schemeClr val="tx1"/>
                </a:solidFill>
              </a:rPr>
              <a:t>, </a:t>
            </a:r>
            <a:r>
              <a:rPr lang="es-ES" sz="1400" dirty="0" smtClean="0">
                <a:solidFill>
                  <a:schemeClr val="tx1"/>
                </a:solidFill>
              </a:rPr>
              <a:t>opciones </a:t>
            </a:r>
            <a:r>
              <a:rPr lang="es-ES" sz="1400" dirty="0">
                <a:solidFill>
                  <a:schemeClr val="tx1"/>
                </a:solidFill>
              </a:rPr>
              <a:t>de Artículos, </a:t>
            </a:r>
            <a:r>
              <a:rPr lang="es-ES" sz="1400" dirty="0" smtClean="0">
                <a:solidFill>
                  <a:schemeClr val="tx1"/>
                </a:solidFill>
              </a:rPr>
              <a:t>definiciones </a:t>
            </a:r>
            <a:r>
              <a:rPr lang="es-ES" sz="1400" dirty="0">
                <a:solidFill>
                  <a:schemeClr val="tx1"/>
                </a:solidFill>
              </a:rPr>
              <a:t>de </a:t>
            </a:r>
            <a:r>
              <a:rPr lang="es-ES" sz="1400" dirty="0" smtClean="0">
                <a:solidFill>
                  <a:schemeClr val="tx1"/>
                </a:solidFill>
              </a:rPr>
              <a:t>temporada</a:t>
            </a:r>
            <a:r>
              <a:rPr lang="es-ES" sz="1400" dirty="0">
                <a:solidFill>
                  <a:schemeClr val="tx1"/>
                </a:solidFill>
              </a:rPr>
              <a:t>,</a:t>
            </a:r>
          </a:p>
          <a:p>
            <a:pPr algn="just"/>
            <a:r>
              <a:rPr lang="es-ES" sz="1400" dirty="0" smtClean="0">
                <a:solidFill>
                  <a:schemeClr val="tx1"/>
                </a:solidFill>
              </a:rPr>
              <a:t>gestión </a:t>
            </a:r>
            <a:r>
              <a:rPr lang="es-ES" sz="1400" dirty="0">
                <a:solidFill>
                  <a:schemeClr val="tx1"/>
                </a:solidFill>
              </a:rPr>
              <a:t>de múltiples a</a:t>
            </a:r>
            <a:r>
              <a:rPr lang="es-ES" sz="1400" dirty="0" smtClean="0">
                <a:solidFill>
                  <a:schemeClr val="tx1"/>
                </a:solidFill>
              </a:rPr>
              <a:t>lmacenes, admi-nistración </a:t>
            </a:r>
            <a:r>
              <a:rPr lang="es-ES" sz="1400" dirty="0">
                <a:solidFill>
                  <a:schemeClr val="tx1"/>
                </a:solidFill>
              </a:rPr>
              <a:t>de </a:t>
            </a:r>
            <a:r>
              <a:rPr lang="es-ES" sz="1400" dirty="0" smtClean="0">
                <a:solidFill>
                  <a:schemeClr val="tx1"/>
                </a:solidFill>
              </a:rPr>
              <a:t>esquemas, </a:t>
            </a:r>
            <a:r>
              <a:rPr lang="de-DE" sz="1400" dirty="0" err="1" smtClean="0">
                <a:solidFill>
                  <a:schemeClr val="tx1"/>
                </a:solidFill>
              </a:rPr>
              <a:t>niveles</a:t>
            </a:r>
            <a:r>
              <a:rPr lang="de-DE" sz="1400" dirty="0" smtClean="0">
                <a:solidFill>
                  <a:schemeClr val="tx1"/>
                </a:solidFill>
              </a:rPr>
              <a:t> </a:t>
            </a:r>
            <a:r>
              <a:rPr lang="de-DE" sz="1400" dirty="0">
                <a:solidFill>
                  <a:schemeClr val="tx1"/>
                </a:solidFill>
              </a:rPr>
              <a:t>de </a:t>
            </a:r>
            <a:r>
              <a:rPr lang="de-DE" sz="1400" dirty="0" err="1" smtClean="0">
                <a:solidFill>
                  <a:schemeClr val="tx1"/>
                </a:solidFill>
              </a:rPr>
              <a:t>existencias</a:t>
            </a:r>
            <a:r>
              <a:rPr lang="de-DE" sz="1400" dirty="0">
                <a:solidFill>
                  <a:schemeClr val="tx1"/>
                </a:solidFill>
              </a:rPr>
              <a:t>, </a:t>
            </a:r>
            <a:r>
              <a:rPr lang="de-DE" sz="1400" dirty="0" err="1" smtClean="0">
                <a:solidFill>
                  <a:schemeClr val="tx1"/>
                </a:solidFill>
              </a:rPr>
              <a:t>números</a:t>
            </a:r>
            <a:r>
              <a:rPr lang="de-DE" sz="1400" dirty="0" smtClean="0">
                <a:solidFill>
                  <a:schemeClr val="tx1"/>
                </a:solidFill>
              </a:rPr>
              <a:t> </a:t>
            </a:r>
            <a:r>
              <a:rPr lang="de-DE" sz="1400" dirty="0">
                <a:solidFill>
                  <a:schemeClr val="tx1"/>
                </a:solidFill>
              </a:rPr>
              <a:t>de </a:t>
            </a:r>
            <a:r>
              <a:rPr lang="de-DE" sz="1400" dirty="0" err="1" smtClean="0">
                <a:solidFill>
                  <a:schemeClr val="tx1"/>
                </a:solidFill>
              </a:rPr>
              <a:t>serie</a:t>
            </a:r>
            <a:r>
              <a:rPr lang="de-DE" sz="1400" dirty="0" smtClean="0">
                <a:solidFill>
                  <a:schemeClr val="tx1"/>
                </a:solidFill>
              </a:rPr>
              <a:t>/lote</a:t>
            </a:r>
            <a:r>
              <a:rPr lang="de-DE" sz="1400" dirty="0">
                <a:solidFill>
                  <a:schemeClr val="tx1"/>
                </a:solidFill>
              </a:rPr>
              <a:t>, </a:t>
            </a:r>
            <a:r>
              <a:rPr lang="de-DE" sz="1400" dirty="0" err="1" smtClean="0">
                <a:solidFill>
                  <a:schemeClr val="tx1"/>
                </a:solidFill>
              </a:rPr>
              <a:t>inventario</a:t>
            </a:r>
            <a:r>
              <a:rPr lang="de-DE" sz="1400" dirty="0">
                <a:solidFill>
                  <a:schemeClr val="tx1"/>
                </a:solidFill>
              </a:rPr>
              <a:t>, </a:t>
            </a:r>
            <a:r>
              <a:rPr lang="de-DE" sz="1400" dirty="0" err="1" smtClean="0">
                <a:solidFill>
                  <a:schemeClr val="tx1"/>
                </a:solidFill>
              </a:rPr>
              <a:t>informes</a:t>
            </a:r>
            <a:r>
              <a:rPr lang="de-DE" sz="1400" dirty="0" smtClean="0">
                <a:solidFill>
                  <a:schemeClr val="tx1"/>
                </a:solidFill>
              </a:rPr>
              <a:t>, </a:t>
            </a:r>
            <a:r>
              <a:rPr lang="de-DE" sz="1400" dirty="0" err="1" smtClean="0">
                <a:solidFill>
                  <a:schemeClr val="tx1"/>
                </a:solidFill>
              </a:rPr>
              <a:t>análisis</a:t>
            </a:r>
            <a:r>
              <a:rPr lang="de-DE" sz="1400" dirty="0" smtClean="0">
                <a:solidFill>
                  <a:schemeClr val="tx1"/>
                </a:solidFill>
              </a:rPr>
              <a:t> ABC, </a:t>
            </a:r>
            <a:r>
              <a:rPr lang="de-DE" sz="1400" dirty="0" err="1" smtClean="0">
                <a:solidFill>
                  <a:schemeClr val="tx1"/>
                </a:solidFill>
              </a:rPr>
              <a:t>búsqueda</a:t>
            </a:r>
            <a:r>
              <a:rPr lang="de-DE" sz="1400" dirty="0" smtClean="0">
                <a:solidFill>
                  <a:schemeClr val="tx1"/>
                </a:solidFill>
              </a:rPr>
              <a:t> </a:t>
            </a:r>
            <a:r>
              <a:rPr lang="de-DE" sz="1400" dirty="0" err="1" smtClean="0">
                <a:solidFill>
                  <a:schemeClr val="tx1"/>
                </a:solidFill>
              </a:rPr>
              <a:t>rápida</a:t>
            </a:r>
            <a:r>
              <a:rPr lang="de-DE" sz="1400" dirty="0">
                <a:solidFill>
                  <a:schemeClr val="tx1"/>
                </a:solidFill>
              </a:rPr>
              <a:t>.</a:t>
            </a:r>
          </a:p>
        </p:txBody>
      </p:sp>
      <p:pic>
        <p:nvPicPr>
          <p:cNvPr id="10" name="Grafik 9"/>
          <p:cNvPicPr>
            <a:picLocks noChangeAspect="1"/>
          </p:cNvPicPr>
          <p:nvPr/>
        </p:nvPicPr>
        <p:blipFill>
          <a:blip r:embed="rId3"/>
          <a:stretch>
            <a:fillRect/>
          </a:stretch>
        </p:blipFill>
        <p:spPr>
          <a:xfrm>
            <a:off x="1523999" y="3933056"/>
            <a:ext cx="3624065" cy="2376264"/>
          </a:xfrm>
          <a:prstGeom prst="rect">
            <a:avLst/>
          </a:prstGeom>
          <a:effectLst>
            <a:outerShdw blurRad="63500" sx="102000" sy="102000" algn="ctr" rotWithShape="0">
              <a:prstClr val="black">
                <a:alpha val="40000"/>
              </a:prstClr>
            </a:outerShdw>
          </a:effectLst>
        </p:spPr>
      </p:pic>
      <p:sp>
        <p:nvSpPr>
          <p:cNvPr id="11" name="Rechteck 10"/>
          <p:cNvSpPr/>
          <p:nvPr/>
        </p:nvSpPr>
        <p:spPr>
          <a:xfrm>
            <a:off x="5220072" y="3573016"/>
            <a:ext cx="3816424" cy="2893100"/>
          </a:xfrm>
          <a:prstGeom prst="rect">
            <a:avLst/>
          </a:prstGeom>
        </p:spPr>
        <p:txBody>
          <a:bodyPr wrap="square">
            <a:spAutoFit/>
          </a:bodyPr>
          <a:lstStyle/>
          <a:p>
            <a:pPr algn="just"/>
            <a:r>
              <a:rPr lang="de-DE" sz="1400" dirty="0" err="1">
                <a:solidFill>
                  <a:schemeClr val="tx1"/>
                </a:solidFill>
              </a:rPr>
              <a:t>E</a:t>
            </a:r>
            <a:r>
              <a:rPr lang="de-DE" sz="1400" dirty="0" err="1" smtClean="0">
                <a:solidFill>
                  <a:schemeClr val="tx1"/>
                </a:solidFill>
              </a:rPr>
              <a:t>l</a:t>
            </a:r>
            <a:r>
              <a:rPr lang="de-DE" sz="1400" dirty="0" smtClean="0">
                <a:solidFill>
                  <a:schemeClr val="tx1"/>
                </a:solidFill>
              </a:rPr>
              <a:t> </a:t>
            </a:r>
            <a:r>
              <a:rPr lang="de-DE" sz="1400" dirty="0" err="1" smtClean="0">
                <a:solidFill>
                  <a:schemeClr val="tx1"/>
                </a:solidFill>
              </a:rPr>
              <a:t>maestro</a:t>
            </a:r>
            <a:r>
              <a:rPr lang="de-DE" sz="1400" dirty="0" smtClean="0">
                <a:solidFill>
                  <a:schemeClr val="tx1"/>
                </a:solidFill>
              </a:rPr>
              <a:t> de </a:t>
            </a:r>
            <a:r>
              <a:rPr lang="de-DE" sz="1400" dirty="0" err="1" smtClean="0">
                <a:solidFill>
                  <a:schemeClr val="tx1"/>
                </a:solidFill>
              </a:rPr>
              <a:t>artículos</a:t>
            </a:r>
            <a:r>
              <a:rPr lang="de-DE" sz="1400" dirty="0" smtClean="0">
                <a:solidFill>
                  <a:schemeClr val="tx1"/>
                </a:solidFill>
              </a:rPr>
              <a:t> </a:t>
            </a:r>
            <a:r>
              <a:rPr lang="es-ES" sz="1400" dirty="0">
                <a:solidFill>
                  <a:schemeClr val="tx1"/>
                </a:solidFill>
              </a:rPr>
              <a:t>le permiten </a:t>
            </a:r>
            <a:r>
              <a:rPr lang="es-ES" sz="1400" dirty="0" smtClean="0">
                <a:solidFill>
                  <a:schemeClr val="tx1"/>
                </a:solidFill>
              </a:rPr>
              <a:t>te-ner </a:t>
            </a:r>
            <a:r>
              <a:rPr lang="es-ES" sz="1400" dirty="0">
                <a:solidFill>
                  <a:schemeClr val="tx1"/>
                </a:solidFill>
              </a:rPr>
              <a:t>una figura de todos los </a:t>
            </a:r>
            <a:r>
              <a:rPr lang="es-ES" sz="1400" dirty="0" smtClean="0">
                <a:solidFill>
                  <a:schemeClr val="tx1"/>
                </a:solidFill>
              </a:rPr>
              <a:t>escenarios </a:t>
            </a:r>
            <a:r>
              <a:rPr lang="es-ES" sz="1400" dirty="0">
                <a:solidFill>
                  <a:schemeClr val="tx1"/>
                </a:solidFill>
              </a:rPr>
              <a:t>imaginables en el </a:t>
            </a:r>
            <a:r>
              <a:rPr lang="es-ES" sz="1400" dirty="0" smtClean="0">
                <a:solidFill>
                  <a:schemeClr val="tx1"/>
                </a:solidFill>
              </a:rPr>
              <a:t>almacenamiento</a:t>
            </a:r>
            <a:r>
              <a:rPr lang="es-ES" sz="1400" dirty="0">
                <a:solidFill>
                  <a:schemeClr val="tx1"/>
                </a:solidFill>
              </a:rPr>
              <a:t>.</a:t>
            </a:r>
          </a:p>
          <a:p>
            <a:pPr algn="just"/>
            <a:r>
              <a:rPr lang="es-ES" sz="1400" dirty="0">
                <a:solidFill>
                  <a:schemeClr val="tx1"/>
                </a:solidFill>
              </a:rPr>
              <a:t>Un cálculo preciso le permite </a:t>
            </a:r>
            <a:r>
              <a:rPr lang="es-ES" sz="1400" dirty="0" smtClean="0">
                <a:solidFill>
                  <a:schemeClr val="tx1"/>
                </a:solidFill>
              </a:rPr>
              <a:t>adminis-trar </a:t>
            </a:r>
            <a:r>
              <a:rPr lang="es-ES" sz="1400" dirty="0">
                <a:solidFill>
                  <a:schemeClr val="tx1"/>
                </a:solidFill>
              </a:rPr>
              <a:t>varias categorías de precio. Puede crear </a:t>
            </a:r>
            <a:r>
              <a:rPr lang="es-ES" sz="1400" dirty="0" smtClean="0">
                <a:solidFill>
                  <a:schemeClr val="tx1"/>
                </a:solidFill>
              </a:rPr>
              <a:t>cualquier </a:t>
            </a:r>
            <a:r>
              <a:rPr lang="de-DE" sz="1400" dirty="0" err="1" smtClean="0">
                <a:solidFill>
                  <a:schemeClr val="tx1"/>
                </a:solidFill>
              </a:rPr>
              <a:t>número</a:t>
            </a:r>
            <a:r>
              <a:rPr lang="de-DE" sz="1400" dirty="0" smtClean="0">
                <a:solidFill>
                  <a:schemeClr val="tx1"/>
                </a:solidFill>
              </a:rPr>
              <a:t> </a:t>
            </a:r>
            <a:r>
              <a:rPr lang="de-DE" sz="1400" dirty="0">
                <a:solidFill>
                  <a:schemeClr val="tx1"/>
                </a:solidFill>
              </a:rPr>
              <a:t>de </a:t>
            </a:r>
            <a:r>
              <a:rPr lang="de-DE" sz="1400" dirty="0" err="1" smtClean="0">
                <a:solidFill>
                  <a:schemeClr val="tx1"/>
                </a:solidFill>
              </a:rPr>
              <a:t>almacenes</a:t>
            </a:r>
            <a:r>
              <a:rPr lang="de-DE" sz="1400" dirty="0" smtClean="0">
                <a:solidFill>
                  <a:schemeClr val="tx1"/>
                </a:solidFill>
              </a:rPr>
              <a:t> </a:t>
            </a:r>
            <a:r>
              <a:rPr lang="de-DE" sz="1400" dirty="0" err="1">
                <a:solidFill>
                  <a:schemeClr val="tx1"/>
                </a:solidFill>
              </a:rPr>
              <a:t>con</a:t>
            </a:r>
            <a:r>
              <a:rPr lang="de-DE" sz="1400" dirty="0">
                <a:solidFill>
                  <a:schemeClr val="tx1"/>
                </a:solidFill>
              </a:rPr>
              <a:t> </a:t>
            </a:r>
            <a:r>
              <a:rPr lang="de-DE" sz="1400" dirty="0" err="1">
                <a:solidFill>
                  <a:schemeClr val="tx1"/>
                </a:solidFill>
              </a:rPr>
              <a:t>zonas</a:t>
            </a:r>
            <a:r>
              <a:rPr lang="de-DE" sz="1400" dirty="0">
                <a:solidFill>
                  <a:schemeClr val="tx1"/>
                </a:solidFill>
              </a:rPr>
              <a:t> y </a:t>
            </a:r>
            <a:r>
              <a:rPr lang="de-DE" sz="1400" dirty="0" err="1" smtClean="0">
                <a:solidFill>
                  <a:schemeClr val="tx1"/>
                </a:solidFill>
              </a:rPr>
              <a:t>áreas</a:t>
            </a:r>
            <a:r>
              <a:rPr lang="de-DE" sz="1400" dirty="0" smtClean="0">
                <a:solidFill>
                  <a:schemeClr val="tx1"/>
                </a:solidFill>
              </a:rPr>
              <a:t>. </a:t>
            </a:r>
          </a:p>
          <a:p>
            <a:pPr algn="just"/>
            <a:endParaRPr lang="de-DE" sz="1400" dirty="0" smtClean="0">
              <a:solidFill>
                <a:schemeClr val="tx1"/>
              </a:solidFill>
            </a:endParaRPr>
          </a:p>
          <a:p>
            <a:pPr algn="just"/>
            <a:r>
              <a:rPr lang="es-ES" sz="1400" dirty="0" smtClean="0">
                <a:solidFill>
                  <a:schemeClr val="tx1"/>
                </a:solidFill>
              </a:rPr>
              <a:t>Con </a:t>
            </a:r>
            <a:r>
              <a:rPr lang="es-ES" sz="1400" dirty="0">
                <a:solidFill>
                  <a:schemeClr val="tx1"/>
                </a:solidFill>
              </a:rPr>
              <a:t>nuestra </a:t>
            </a:r>
            <a:r>
              <a:rPr lang="es-ES" sz="1400" dirty="0" smtClean="0">
                <a:solidFill>
                  <a:schemeClr val="tx1"/>
                </a:solidFill>
              </a:rPr>
              <a:t>gestión </a:t>
            </a:r>
            <a:r>
              <a:rPr lang="es-ES" sz="1400" dirty="0">
                <a:solidFill>
                  <a:schemeClr val="tx1"/>
                </a:solidFill>
              </a:rPr>
              <a:t>de costos, </a:t>
            </a:r>
            <a:r>
              <a:rPr lang="es-ES" sz="1400" dirty="0" smtClean="0">
                <a:solidFill>
                  <a:schemeClr val="tx1"/>
                </a:solidFill>
              </a:rPr>
              <a:t>se puede monitorear </a:t>
            </a:r>
            <a:r>
              <a:rPr lang="es-ES" sz="1400" dirty="0">
                <a:solidFill>
                  <a:schemeClr val="tx1"/>
                </a:solidFill>
              </a:rPr>
              <a:t>continuamente</a:t>
            </a:r>
            <a:r>
              <a:rPr lang="es-ES" sz="1400" dirty="0" smtClean="0">
                <a:solidFill>
                  <a:schemeClr val="tx1"/>
                </a:solidFill>
              </a:rPr>
              <a:t> </a:t>
            </a:r>
            <a:r>
              <a:rPr lang="es-ES" sz="1400" dirty="0">
                <a:solidFill>
                  <a:schemeClr val="tx1"/>
                </a:solidFill>
              </a:rPr>
              <a:t>la </a:t>
            </a:r>
            <a:r>
              <a:rPr lang="es-ES" sz="1400" dirty="0" smtClean="0">
                <a:solidFill>
                  <a:schemeClr val="tx1"/>
                </a:solidFill>
              </a:rPr>
              <a:t>evolución </a:t>
            </a:r>
            <a:r>
              <a:rPr lang="es-ES" sz="1400" dirty="0">
                <a:solidFill>
                  <a:schemeClr val="tx1"/>
                </a:solidFill>
              </a:rPr>
              <a:t>de los precios en el mercado y tener una </a:t>
            </a:r>
            <a:r>
              <a:rPr lang="es-ES" sz="1400" dirty="0" smtClean="0">
                <a:solidFill>
                  <a:schemeClr val="tx1"/>
                </a:solidFill>
              </a:rPr>
              <a:t>base exacta </a:t>
            </a:r>
            <a:r>
              <a:rPr lang="es-ES" sz="1400" dirty="0">
                <a:solidFill>
                  <a:schemeClr val="tx1"/>
                </a:solidFill>
              </a:rPr>
              <a:t>para calcular el beneficio </a:t>
            </a:r>
            <a:r>
              <a:rPr lang="es-ES" sz="1400" dirty="0" smtClean="0">
                <a:solidFill>
                  <a:schemeClr val="tx1"/>
                </a:solidFill>
              </a:rPr>
              <a:t>bruto.</a:t>
            </a:r>
            <a:endParaRPr lang="de-DE" sz="1400" dirty="0">
              <a:solidFill>
                <a:schemeClr val="tx1"/>
              </a:solidFill>
            </a:endParaRPr>
          </a:p>
        </p:txBody>
      </p:sp>
    </p:spTree>
    <p:extLst>
      <p:ext uri="{BB962C8B-B14F-4D97-AF65-F5344CB8AC3E}">
        <p14:creationId xmlns:p14="http://schemas.microsoft.com/office/powerpoint/2010/main" val="957722429"/>
      </p:ext>
    </p:extLst>
  </p:cSld>
  <p:clrMapOvr>
    <a:masterClrMapping/>
  </p:clrMapOvr>
  <p:transition advClick="0">
    <p:wipe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152400"/>
            <a:ext cx="7152456" cy="685800"/>
          </a:xfrm>
        </p:spPr>
        <p:txBody>
          <a:bodyPr/>
          <a:lstStyle/>
          <a:p>
            <a:r>
              <a:rPr lang="de-DE" sz="3200" b="1" dirty="0" smtClean="0"/>
              <a:t>                   </a:t>
            </a:r>
            <a:r>
              <a:rPr lang="de-DE" sz="3200" b="1" dirty="0" err="1" smtClean="0"/>
              <a:t>Correo</a:t>
            </a:r>
            <a:endParaRPr lang="de-DE" sz="3200" dirty="0"/>
          </a:p>
        </p:txBody>
      </p:sp>
      <p:sp>
        <p:nvSpPr>
          <p:cNvPr id="3" name="Textplatzhalter 2"/>
          <p:cNvSpPr>
            <a:spLocks noGrp="1"/>
          </p:cNvSpPr>
          <p:nvPr>
            <p:ph type="body" sz="half" idx="1"/>
          </p:nvPr>
        </p:nvSpPr>
        <p:spPr>
          <a:xfrm>
            <a:off x="1828800" y="4437112"/>
            <a:ext cx="6847656" cy="1657301"/>
          </a:xfrm>
        </p:spPr>
        <p:txBody>
          <a:bodyPr/>
          <a:lstStyle/>
          <a:p>
            <a:pPr marL="0" indent="0" algn="just">
              <a:buNone/>
            </a:pPr>
            <a:r>
              <a:rPr lang="es-ES" sz="1400" b="1" i="1" dirty="0">
                <a:solidFill>
                  <a:schemeClr val="tx1"/>
                </a:solidFill>
              </a:rPr>
              <a:t>Libro de Correspondencia </a:t>
            </a:r>
            <a:r>
              <a:rPr lang="es-ES" sz="1400" dirty="0">
                <a:solidFill>
                  <a:schemeClr val="tx1"/>
                </a:solidFill>
              </a:rPr>
              <a:t>(Bandeja de entrada y salida), </a:t>
            </a:r>
            <a:r>
              <a:rPr lang="es-ES" sz="1400" dirty="0" smtClean="0">
                <a:solidFill>
                  <a:schemeClr val="tx1"/>
                </a:solidFill>
              </a:rPr>
              <a:t>carta </a:t>
            </a:r>
            <a:r>
              <a:rPr lang="es-ES" sz="1400" dirty="0">
                <a:solidFill>
                  <a:schemeClr val="tx1"/>
                </a:solidFill>
              </a:rPr>
              <a:t>documento, </a:t>
            </a:r>
            <a:r>
              <a:rPr lang="es-ES" sz="1400" dirty="0" smtClean="0">
                <a:solidFill>
                  <a:schemeClr val="tx1"/>
                </a:solidFill>
              </a:rPr>
              <a:t>envío </a:t>
            </a:r>
            <a:r>
              <a:rPr lang="es-ES" sz="1400" dirty="0">
                <a:solidFill>
                  <a:schemeClr val="tx1"/>
                </a:solidFill>
              </a:rPr>
              <a:t>de </a:t>
            </a:r>
            <a:r>
              <a:rPr lang="es-ES" sz="1400" dirty="0" smtClean="0">
                <a:solidFill>
                  <a:schemeClr val="tx1"/>
                </a:solidFill>
              </a:rPr>
              <a:t>correo </a:t>
            </a:r>
            <a:r>
              <a:rPr lang="de-DE" sz="1400" dirty="0" err="1" smtClean="0">
                <a:solidFill>
                  <a:schemeClr val="tx1"/>
                </a:solidFill>
              </a:rPr>
              <a:t>electrónico</a:t>
            </a:r>
            <a:r>
              <a:rPr lang="de-DE" sz="1400" dirty="0">
                <a:solidFill>
                  <a:schemeClr val="tx1"/>
                </a:solidFill>
              </a:rPr>
              <a:t>.</a:t>
            </a:r>
          </a:p>
          <a:p>
            <a:pPr marL="0" indent="0" algn="just">
              <a:buNone/>
            </a:pPr>
            <a:r>
              <a:rPr lang="es-ES" sz="1400" dirty="0">
                <a:solidFill>
                  <a:schemeClr val="tx1"/>
                </a:solidFill>
              </a:rPr>
              <a:t>Con este módulo tiene su comunicación bajo control, administrando aquí la entrada y </a:t>
            </a:r>
            <a:r>
              <a:rPr lang="es-ES" sz="1400" dirty="0" smtClean="0">
                <a:solidFill>
                  <a:schemeClr val="tx1"/>
                </a:solidFill>
              </a:rPr>
              <a:t>salida de </a:t>
            </a:r>
            <a:r>
              <a:rPr lang="es-ES" sz="1400" dirty="0">
                <a:solidFill>
                  <a:schemeClr val="tx1"/>
                </a:solidFill>
              </a:rPr>
              <a:t>su correspondencia por carta, correo electrónico y fax. Define plantillas de carta con </a:t>
            </a:r>
            <a:r>
              <a:rPr lang="es-ES" sz="1400" dirty="0" smtClean="0">
                <a:solidFill>
                  <a:schemeClr val="tx1"/>
                </a:solidFill>
              </a:rPr>
              <a:t>marcadores de </a:t>
            </a:r>
            <a:r>
              <a:rPr lang="es-ES" sz="1400" dirty="0">
                <a:solidFill>
                  <a:schemeClr val="tx1"/>
                </a:solidFill>
              </a:rPr>
              <a:t>texto para la fácil </a:t>
            </a:r>
            <a:r>
              <a:rPr lang="es-ES" sz="1400" dirty="0" smtClean="0">
                <a:solidFill>
                  <a:schemeClr val="tx1"/>
                </a:solidFill>
              </a:rPr>
              <a:t>crea-ción </a:t>
            </a:r>
            <a:r>
              <a:rPr lang="es-ES" sz="1400" dirty="0">
                <a:solidFill>
                  <a:schemeClr val="tx1"/>
                </a:solidFill>
              </a:rPr>
              <a:t>de </a:t>
            </a:r>
            <a:r>
              <a:rPr lang="es-ES" sz="1400" dirty="0" smtClean="0">
                <a:solidFill>
                  <a:schemeClr val="tx1"/>
                </a:solidFill>
              </a:rPr>
              <a:t>formatos </a:t>
            </a:r>
            <a:r>
              <a:rPr lang="es-ES" sz="1400" dirty="0">
                <a:solidFill>
                  <a:schemeClr val="tx1"/>
                </a:solidFill>
              </a:rPr>
              <a:t>de cartas, correos masivos y </a:t>
            </a:r>
            <a:r>
              <a:rPr lang="es-ES" sz="1400" dirty="0" smtClean="0">
                <a:solidFill>
                  <a:schemeClr val="tx1"/>
                </a:solidFill>
              </a:rPr>
              <a:t>documentos en </a:t>
            </a:r>
            <a:r>
              <a:rPr lang="es-ES" sz="1400" dirty="0">
                <a:solidFill>
                  <a:schemeClr val="tx1"/>
                </a:solidFill>
              </a:rPr>
              <a:t>el área de recursos humanos, ventas y </a:t>
            </a:r>
            <a:r>
              <a:rPr lang="es-ES" sz="1400" dirty="0" smtClean="0">
                <a:solidFill>
                  <a:schemeClr val="tx1"/>
                </a:solidFill>
              </a:rPr>
              <a:t>compras.</a:t>
            </a:r>
            <a:endParaRPr lang="de-DE" sz="1400" dirty="0">
              <a:solidFill>
                <a:schemeClr val="tx1"/>
              </a:solidFill>
            </a:endParaRPr>
          </a:p>
        </p:txBody>
      </p:sp>
      <p:pic>
        <p:nvPicPr>
          <p:cNvPr id="8" name="Grafik 7"/>
          <p:cNvPicPr>
            <a:picLocks noChangeAspect="1"/>
          </p:cNvPicPr>
          <p:nvPr/>
        </p:nvPicPr>
        <p:blipFill>
          <a:blip r:embed="rId2"/>
          <a:stretch>
            <a:fillRect/>
          </a:stretch>
        </p:blipFill>
        <p:spPr>
          <a:xfrm>
            <a:off x="1963068" y="1412776"/>
            <a:ext cx="6696744" cy="244827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23184438"/>
      </p:ext>
    </p:extLst>
  </p:cSld>
  <p:clrMapOvr>
    <a:masterClrMapping/>
  </p:clrMapOvr>
  <p:transition advClick="0">
    <p:wipe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152400"/>
            <a:ext cx="7512496" cy="685800"/>
          </a:xfrm>
        </p:spPr>
        <p:txBody>
          <a:bodyPr/>
          <a:lstStyle/>
          <a:p>
            <a:r>
              <a:rPr lang="de-DE" dirty="0" smtClean="0"/>
              <a:t>              </a:t>
            </a:r>
            <a:r>
              <a:rPr lang="de-DE" sz="3200" dirty="0" smtClean="0"/>
              <a:t>Marketing</a:t>
            </a:r>
            <a:endParaRPr lang="de-DE" sz="3200" dirty="0"/>
          </a:p>
        </p:txBody>
      </p:sp>
      <p:pic>
        <p:nvPicPr>
          <p:cNvPr id="6" name="Grafik 5"/>
          <p:cNvPicPr>
            <a:picLocks noChangeAspect="1"/>
          </p:cNvPicPr>
          <p:nvPr/>
        </p:nvPicPr>
        <p:blipFill>
          <a:blip r:embed="rId2"/>
          <a:stretch>
            <a:fillRect/>
          </a:stretch>
        </p:blipFill>
        <p:spPr>
          <a:xfrm>
            <a:off x="1524000" y="1340768"/>
            <a:ext cx="3912096" cy="2664296"/>
          </a:xfrm>
          <a:prstGeom prst="rect">
            <a:avLst/>
          </a:prstGeom>
          <a:effectLst>
            <a:outerShdw blurRad="63500" sx="102000" sy="102000" algn="ctr" rotWithShape="0">
              <a:prstClr val="black">
                <a:alpha val="40000"/>
              </a:prstClr>
            </a:outerShdw>
          </a:effectLst>
        </p:spPr>
      </p:pic>
      <p:sp>
        <p:nvSpPr>
          <p:cNvPr id="7" name="Textplatzhalter 2"/>
          <p:cNvSpPr>
            <a:spLocks noGrp="1"/>
          </p:cNvSpPr>
          <p:nvPr>
            <p:ph type="body" sz="half" idx="1"/>
          </p:nvPr>
        </p:nvSpPr>
        <p:spPr>
          <a:xfrm>
            <a:off x="5652120" y="1700808"/>
            <a:ext cx="3024336" cy="4464496"/>
          </a:xfrm>
        </p:spPr>
        <p:txBody>
          <a:bodyPr/>
          <a:lstStyle/>
          <a:p>
            <a:pPr marL="0" indent="0" algn="just">
              <a:buNone/>
            </a:pPr>
            <a:r>
              <a:rPr lang="de-DE" sz="1400" dirty="0" err="1">
                <a:solidFill>
                  <a:schemeClr val="tx1"/>
                </a:solidFill>
              </a:rPr>
              <a:t>Direcciones</a:t>
            </a:r>
            <a:r>
              <a:rPr lang="de-DE" sz="1400" dirty="0">
                <a:solidFill>
                  <a:schemeClr val="tx1"/>
                </a:solidFill>
              </a:rPr>
              <a:t>, </a:t>
            </a:r>
            <a:r>
              <a:rPr lang="de-DE" sz="1400" dirty="0" err="1">
                <a:solidFill>
                  <a:schemeClr val="tx1"/>
                </a:solidFill>
              </a:rPr>
              <a:t>áreas</a:t>
            </a:r>
            <a:r>
              <a:rPr lang="de-DE" sz="1400" dirty="0">
                <a:solidFill>
                  <a:schemeClr val="tx1"/>
                </a:solidFill>
              </a:rPr>
              <a:t> de </a:t>
            </a:r>
            <a:r>
              <a:rPr lang="de-DE" sz="1400" dirty="0" err="1">
                <a:solidFill>
                  <a:schemeClr val="tx1"/>
                </a:solidFill>
              </a:rPr>
              <a:t>ventas</a:t>
            </a:r>
            <a:r>
              <a:rPr lang="de-DE" sz="1400" dirty="0">
                <a:solidFill>
                  <a:schemeClr val="tx1"/>
                </a:solidFill>
              </a:rPr>
              <a:t>, </a:t>
            </a:r>
            <a:r>
              <a:rPr lang="de-DE" sz="1400" dirty="0" err="1" smtClean="0">
                <a:solidFill>
                  <a:schemeClr val="tx1"/>
                </a:solidFill>
              </a:rPr>
              <a:t>citas</a:t>
            </a:r>
            <a:r>
              <a:rPr lang="de-DE" sz="1400" dirty="0" smtClean="0">
                <a:solidFill>
                  <a:schemeClr val="tx1"/>
                </a:solidFill>
              </a:rPr>
              <a:t>, </a:t>
            </a:r>
            <a:r>
              <a:rPr lang="de-DE" sz="1400" dirty="0" err="1" smtClean="0">
                <a:solidFill>
                  <a:schemeClr val="tx1"/>
                </a:solidFill>
              </a:rPr>
              <a:t>contactos</a:t>
            </a:r>
            <a:r>
              <a:rPr lang="de-DE" sz="1400" dirty="0">
                <a:solidFill>
                  <a:schemeClr val="tx1"/>
                </a:solidFill>
              </a:rPr>
              <a:t>, </a:t>
            </a:r>
            <a:r>
              <a:rPr lang="de-DE" sz="1400" dirty="0" err="1">
                <a:solidFill>
                  <a:schemeClr val="tx1"/>
                </a:solidFill>
              </a:rPr>
              <a:t>acciones</a:t>
            </a:r>
            <a:r>
              <a:rPr lang="de-DE" sz="1400" dirty="0">
                <a:solidFill>
                  <a:schemeClr val="tx1"/>
                </a:solidFill>
              </a:rPr>
              <a:t>, </a:t>
            </a:r>
            <a:r>
              <a:rPr lang="de-DE" sz="1400" dirty="0" err="1" smtClean="0">
                <a:solidFill>
                  <a:schemeClr val="tx1"/>
                </a:solidFill>
              </a:rPr>
              <a:t>ciu-dades</a:t>
            </a:r>
            <a:r>
              <a:rPr lang="de-DE" sz="1400" dirty="0" smtClean="0">
                <a:solidFill>
                  <a:schemeClr val="tx1"/>
                </a:solidFill>
              </a:rPr>
              <a:t> </a:t>
            </a:r>
            <a:r>
              <a:rPr lang="de-DE" sz="1400" dirty="0" err="1">
                <a:solidFill>
                  <a:schemeClr val="tx1"/>
                </a:solidFill>
              </a:rPr>
              <a:t>internacionales</a:t>
            </a:r>
            <a:r>
              <a:rPr lang="de-DE" sz="1400" dirty="0">
                <a:solidFill>
                  <a:schemeClr val="tx1"/>
                </a:solidFill>
              </a:rPr>
              <a:t>, </a:t>
            </a:r>
            <a:r>
              <a:rPr lang="de-DE" sz="1400" dirty="0" err="1" smtClean="0">
                <a:solidFill>
                  <a:schemeClr val="tx1"/>
                </a:solidFill>
              </a:rPr>
              <a:t>infor-mes</a:t>
            </a:r>
            <a:r>
              <a:rPr lang="de-DE" sz="1400" dirty="0">
                <a:solidFill>
                  <a:schemeClr val="tx1"/>
                </a:solidFill>
              </a:rPr>
              <a:t>,</a:t>
            </a:r>
            <a:r>
              <a:rPr lang="de-DE" sz="1400" dirty="0" smtClean="0">
                <a:solidFill>
                  <a:schemeClr val="tx1"/>
                </a:solidFill>
              </a:rPr>
              <a:t> </a:t>
            </a:r>
            <a:r>
              <a:rPr lang="de-DE" sz="1400" dirty="0" err="1">
                <a:solidFill>
                  <a:schemeClr val="tx1"/>
                </a:solidFill>
              </a:rPr>
              <a:t>c</a:t>
            </a:r>
            <a:r>
              <a:rPr lang="de-DE" sz="1400" dirty="0" err="1" smtClean="0">
                <a:solidFill>
                  <a:schemeClr val="tx1"/>
                </a:solidFill>
              </a:rPr>
              <a:t>ategorías</a:t>
            </a:r>
            <a:r>
              <a:rPr lang="de-DE" sz="1400" dirty="0" smtClean="0">
                <a:solidFill>
                  <a:schemeClr val="tx1"/>
                </a:solidFill>
              </a:rPr>
              <a:t> </a:t>
            </a:r>
            <a:r>
              <a:rPr lang="de-DE" sz="1400" dirty="0" err="1" smtClean="0">
                <a:solidFill>
                  <a:schemeClr val="tx1"/>
                </a:solidFill>
              </a:rPr>
              <a:t>gestión</a:t>
            </a:r>
            <a:r>
              <a:rPr lang="de-DE" sz="1400" dirty="0" smtClean="0">
                <a:solidFill>
                  <a:schemeClr val="tx1"/>
                </a:solidFill>
              </a:rPr>
              <a:t> de </a:t>
            </a:r>
            <a:r>
              <a:rPr lang="de-DE" sz="1400" dirty="0" err="1" smtClean="0">
                <a:solidFill>
                  <a:schemeClr val="tx1"/>
                </a:solidFill>
              </a:rPr>
              <a:t>territorio</a:t>
            </a:r>
            <a:r>
              <a:rPr lang="de-DE" sz="1400" dirty="0" smtClean="0">
                <a:solidFill>
                  <a:schemeClr val="tx1"/>
                </a:solidFill>
              </a:rPr>
              <a:t> de </a:t>
            </a:r>
            <a:r>
              <a:rPr lang="de-DE" sz="1400" dirty="0" err="1" smtClean="0">
                <a:solidFill>
                  <a:schemeClr val="tx1"/>
                </a:solidFill>
              </a:rPr>
              <a:t>ventas</a:t>
            </a:r>
            <a:r>
              <a:rPr lang="de-DE" sz="1400" dirty="0" smtClean="0">
                <a:solidFill>
                  <a:schemeClr val="tx1"/>
                </a:solidFill>
              </a:rPr>
              <a:t>, </a:t>
            </a:r>
            <a:r>
              <a:rPr lang="de-DE" sz="1400" dirty="0" err="1" smtClean="0">
                <a:solidFill>
                  <a:schemeClr val="tx1"/>
                </a:solidFill>
              </a:rPr>
              <a:t>informes</a:t>
            </a:r>
            <a:r>
              <a:rPr lang="de-DE" sz="1400" dirty="0" smtClean="0">
                <a:solidFill>
                  <a:schemeClr val="tx1"/>
                </a:solidFill>
              </a:rPr>
              <a:t>, </a:t>
            </a:r>
            <a:r>
              <a:rPr lang="de-DE" sz="1400" dirty="0" err="1" smtClean="0">
                <a:solidFill>
                  <a:schemeClr val="tx1"/>
                </a:solidFill>
              </a:rPr>
              <a:t>análisis</a:t>
            </a:r>
            <a:r>
              <a:rPr lang="de-DE" sz="1400" dirty="0" smtClean="0">
                <a:solidFill>
                  <a:schemeClr val="tx1"/>
                </a:solidFill>
              </a:rPr>
              <a:t> ABC.</a:t>
            </a:r>
          </a:p>
          <a:p>
            <a:pPr marL="0" indent="0" algn="just">
              <a:buNone/>
            </a:pPr>
            <a:endParaRPr lang="de-DE" sz="1400">
              <a:solidFill>
                <a:schemeClr val="tx1"/>
              </a:solidFill>
            </a:endParaRPr>
          </a:p>
          <a:p>
            <a:pPr marL="0" indent="0" algn="just">
              <a:buNone/>
            </a:pPr>
            <a:endParaRPr lang="de-DE" sz="1400" dirty="0" smtClean="0">
              <a:solidFill>
                <a:schemeClr val="tx1"/>
              </a:solidFill>
            </a:endParaRPr>
          </a:p>
          <a:p>
            <a:pPr marL="0" indent="0" algn="just">
              <a:buNone/>
            </a:pPr>
            <a:endParaRPr lang="de-DE" sz="1400" dirty="0" smtClean="0">
              <a:solidFill>
                <a:schemeClr val="tx1"/>
              </a:solidFill>
            </a:endParaRPr>
          </a:p>
          <a:p>
            <a:pPr marL="0" indent="0" algn="just">
              <a:buNone/>
            </a:pPr>
            <a:r>
              <a:rPr lang="es-ES" sz="1400" dirty="0">
                <a:solidFill>
                  <a:schemeClr val="tx1"/>
                </a:solidFill>
              </a:rPr>
              <a:t>Mantiene un registro de toda la </a:t>
            </a:r>
            <a:r>
              <a:rPr lang="es-ES" sz="1400" dirty="0" smtClean="0">
                <a:solidFill>
                  <a:schemeClr val="tx1"/>
                </a:solidFill>
              </a:rPr>
              <a:t>correspondencia, la </a:t>
            </a:r>
            <a:r>
              <a:rPr lang="es-ES" sz="1400" dirty="0">
                <a:solidFill>
                  <a:schemeClr val="tx1"/>
                </a:solidFill>
              </a:rPr>
              <a:t>venta </a:t>
            </a:r>
            <a:r>
              <a:rPr lang="es-ES" sz="1400" dirty="0" smtClean="0">
                <a:solidFill>
                  <a:schemeClr val="tx1"/>
                </a:solidFill>
              </a:rPr>
              <a:t>telefónica y personal mediante </a:t>
            </a:r>
            <a:r>
              <a:rPr lang="es-ES" sz="1400" dirty="0">
                <a:solidFill>
                  <a:schemeClr val="tx1"/>
                </a:solidFill>
              </a:rPr>
              <a:t>la ayuda del menú de </a:t>
            </a:r>
            <a:r>
              <a:rPr lang="es-ES" sz="1400" dirty="0" smtClean="0">
                <a:solidFill>
                  <a:schemeClr val="tx1"/>
                </a:solidFill>
              </a:rPr>
              <a:t>contactos. Esto </a:t>
            </a:r>
            <a:r>
              <a:rPr lang="es-ES" sz="1400" dirty="0">
                <a:solidFill>
                  <a:schemeClr val="tx1"/>
                </a:solidFill>
              </a:rPr>
              <a:t>le asegura la no pérdida de </a:t>
            </a:r>
            <a:r>
              <a:rPr lang="es-ES" sz="1400" dirty="0" smtClean="0">
                <a:solidFill>
                  <a:schemeClr val="tx1"/>
                </a:solidFill>
              </a:rPr>
              <a:t>clientes. Administre </a:t>
            </a:r>
            <a:r>
              <a:rPr lang="es-ES" sz="1400" dirty="0">
                <a:solidFill>
                  <a:schemeClr val="tx1"/>
                </a:solidFill>
              </a:rPr>
              <a:t>la </a:t>
            </a:r>
            <a:r>
              <a:rPr lang="es-ES" sz="1400" dirty="0" smtClean="0">
                <a:solidFill>
                  <a:schemeClr val="tx1"/>
                </a:solidFill>
              </a:rPr>
              <a:t>remuneración </a:t>
            </a:r>
            <a:r>
              <a:rPr lang="es-ES" sz="1400" dirty="0">
                <a:solidFill>
                  <a:schemeClr val="tx1"/>
                </a:solidFill>
              </a:rPr>
              <a:t>de su servicio usando </a:t>
            </a:r>
            <a:r>
              <a:rPr lang="es-ES" sz="1400" dirty="0" smtClean="0">
                <a:solidFill>
                  <a:schemeClr val="tx1"/>
                </a:solidFill>
              </a:rPr>
              <a:t>los menús </a:t>
            </a:r>
            <a:r>
              <a:rPr lang="es-ES" sz="1400" dirty="0">
                <a:solidFill>
                  <a:schemeClr val="tx1"/>
                </a:solidFill>
              </a:rPr>
              <a:t>para representantes y grupos de comisiones.</a:t>
            </a:r>
            <a:endParaRPr lang="de-DE" sz="1400" dirty="0">
              <a:solidFill>
                <a:schemeClr val="tx1"/>
              </a:solidFill>
            </a:endParaRPr>
          </a:p>
        </p:txBody>
      </p:sp>
      <p:pic>
        <p:nvPicPr>
          <p:cNvPr id="8" name="Grafik 7"/>
          <p:cNvPicPr>
            <a:picLocks noChangeAspect="1"/>
          </p:cNvPicPr>
          <p:nvPr/>
        </p:nvPicPr>
        <p:blipFill>
          <a:blip r:embed="rId3"/>
          <a:stretch>
            <a:fillRect/>
          </a:stretch>
        </p:blipFill>
        <p:spPr>
          <a:xfrm>
            <a:off x="1524000" y="4293096"/>
            <a:ext cx="3912096" cy="201622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065078361"/>
      </p:ext>
    </p:extLst>
  </p:cSld>
  <p:clrMapOvr>
    <a:masterClrMapping/>
  </p:clrMapOvr>
  <p:transition advClick="0">
    <p:wipe dir="u"/>
  </p:transition>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3"/>
          <p:cNvSpPr>
            <a:spLocks noGrp="1" noChangeArrowheads="1"/>
          </p:cNvSpPr>
          <p:nvPr>
            <p:ph type="title"/>
          </p:nvPr>
        </p:nvSpPr>
        <p:spPr>
          <a:xfrm>
            <a:off x="1524000" y="152400"/>
            <a:ext cx="7512050" cy="685800"/>
          </a:xfrm>
        </p:spPr>
        <p:txBody>
          <a:bodyPr/>
          <a:lstStyle/>
          <a:p>
            <a:pPr algn="ctr" eaLnBrk="1" hangingPunct="1"/>
            <a:r>
              <a:rPr lang="de-DE" sz="3200" dirty="0" err="1" smtClean="0"/>
              <a:t>Perfil</a:t>
            </a:r>
            <a:r>
              <a:rPr lang="de-DE" sz="3200" dirty="0" smtClean="0"/>
              <a:t> de la </a:t>
            </a:r>
            <a:r>
              <a:rPr lang="de-DE" sz="3200" dirty="0" err="1"/>
              <a:t>E</a:t>
            </a:r>
            <a:r>
              <a:rPr lang="de-DE" sz="3200" dirty="0" err="1" smtClean="0"/>
              <a:t>mpresa</a:t>
            </a:r>
            <a:endParaRPr lang="de-DE" sz="3200" dirty="0" smtClean="0"/>
          </a:p>
        </p:txBody>
      </p:sp>
      <p:sp>
        <p:nvSpPr>
          <p:cNvPr id="239629" name="Rectangle 13"/>
          <p:cNvSpPr>
            <a:spLocks noChangeArrowheads="1"/>
          </p:cNvSpPr>
          <p:nvPr/>
        </p:nvSpPr>
        <p:spPr bwMode="auto">
          <a:xfrm>
            <a:off x="1524000" y="1295317"/>
            <a:ext cx="2831976" cy="5478423"/>
          </a:xfrm>
          <a:prstGeom prst="rect">
            <a:avLst/>
          </a:prstGeom>
          <a:noFill/>
          <a:ln w="9525">
            <a:noFill/>
            <a:miter lim="800000"/>
            <a:headEnd/>
            <a:tailEnd/>
          </a:ln>
        </p:spPr>
        <p:txBody>
          <a:bodyPr wrap="square">
            <a:spAutoFit/>
          </a:bodyPr>
          <a:lstStyle/>
          <a:p>
            <a:pPr algn="just"/>
            <a:r>
              <a:rPr lang="es-ES" sz="1400" b="1" dirty="0" smtClean="0">
                <a:solidFill>
                  <a:schemeClr val="tx1"/>
                </a:solidFill>
              </a:rPr>
              <a:t>JENTECH </a:t>
            </a:r>
            <a:r>
              <a:rPr lang="es-ES" sz="1400" b="1" dirty="0">
                <a:solidFill>
                  <a:schemeClr val="tx1"/>
                </a:solidFill>
              </a:rPr>
              <a:t>Datensysteme AG </a:t>
            </a:r>
            <a:r>
              <a:rPr lang="es-ES" sz="1400" dirty="0">
                <a:solidFill>
                  <a:schemeClr val="tx1"/>
                </a:solidFill>
              </a:rPr>
              <a:t>fue fundada en 1990 y tiene su sede en Jena /</a:t>
            </a:r>
            <a:br>
              <a:rPr lang="es-ES" sz="1400" dirty="0">
                <a:solidFill>
                  <a:schemeClr val="tx1"/>
                </a:solidFill>
              </a:rPr>
            </a:br>
            <a:r>
              <a:rPr lang="es-ES" sz="1400" dirty="0">
                <a:solidFill>
                  <a:schemeClr val="tx1"/>
                </a:solidFill>
              </a:rPr>
              <a:t>Turingia. Desde entonces, nuestra empresa ha </a:t>
            </a:r>
            <a:r>
              <a:rPr lang="es-ES" sz="1400" dirty="0" smtClean="0">
                <a:solidFill>
                  <a:schemeClr val="tx1"/>
                </a:solidFill>
              </a:rPr>
              <a:t>pasado </a:t>
            </a:r>
            <a:r>
              <a:rPr lang="es-ES" sz="1400" dirty="0">
                <a:solidFill>
                  <a:schemeClr val="tx1"/>
                </a:solidFill>
              </a:rPr>
              <a:t>de ser una </a:t>
            </a:r>
            <a:r>
              <a:rPr lang="es-ES" sz="1400" dirty="0" smtClean="0">
                <a:solidFill>
                  <a:schemeClr val="tx1"/>
                </a:solidFill>
              </a:rPr>
              <a:t>colsultoría IT regional </a:t>
            </a:r>
            <a:r>
              <a:rPr lang="es-ES" sz="1400" dirty="0">
                <a:solidFill>
                  <a:schemeClr val="tx1"/>
                </a:solidFill>
              </a:rPr>
              <a:t>a ser un grupo operativo europeo de empresas con las siguientes áreas de </a:t>
            </a:r>
            <a:r>
              <a:rPr lang="es-ES" sz="1400" dirty="0" smtClean="0">
                <a:solidFill>
                  <a:schemeClr val="tx1"/>
                </a:solidFill>
              </a:rPr>
              <a:t>negocios</a:t>
            </a:r>
            <a:r>
              <a:rPr lang="es-ES" sz="1400" dirty="0" smtClean="0">
                <a:solidFill>
                  <a:schemeClr val="tx1"/>
                </a:solidFill>
              </a:rPr>
              <a:t>:</a:t>
            </a:r>
          </a:p>
          <a:p>
            <a:endParaRPr lang="es-ES" sz="1400" dirty="0" smtClean="0">
              <a:solidFill>
                <a:schemeClr val="tx1"/>
              </a:solidFill>
            </a:endParaRPr>
          </a:p>
          <a:p>
            <a:pPr algn="just"/>
            <a:r>
              <a:rPr lang="es-ES" sz="1400" dirty="0" smtClean="0">
                <a:solidFill>
                  <a:schemeClr val="tx1"/>
                </a:solidFill>
              </a:rPr>
              <a:t>Sistemas </a:t>
            </a:r>
            <a:r>
              <a:rPr lang="es-ES" sz="1400" dirty="0" smtClean="0">
                <a:solidFill>
                  <a:schemeClr val="tx1"/>
                </a:solidFill>
              </a:rPr>
              <a:t>informáticos</a:t>
            </a:r>
            <a:r>
              <a:rPr lang="es-ES" sz="1400" dirty="0">
                <a:solidFill>
                  <a:schemeClr val="tx1"/>
                </a:solidFill>
              </a:rPr>
              <a:t>, </a:t>
            </a:r>
            <a:r>
              <a:rPr lang="es-ES" sz="1400" dirty="0" smtClean="0">
                <a:solidFill>
                  <a:schemeClr val="tx1"/>
                </a:solidFill>
              </a:rPr>
              <a:t>soft-ware </a:t>
            </a:r>
            <a:r>
              <a:rPr lang="es-ES" sz="1400" dirty="0">
                <a:solidFill>
                  <a:schemeClr val="tx1"/>
                </a:solidFill>
              </a:rPr>
              <a:t>empresarial, </a:t>
            </a:r>
            <a:r>
              <a:rPr lang="es-ES" sz="1400" dirty="0" smtClean="0">
                <a:solidFill>
                  <a:schemeClr val="tx1"/>
                </a:solidFill>
              </a:rPr>
              <a:t>tecnología </a:t>
            </a:r>
            <a:r>
              <a:rPr lang="es-ES" sz="1400" dirty="0">
                <a:solidFill>
                  <a:schemeClr val="tx1"/>
                </a:solidFill>
              </a:rPr>
              <a:t>de </a:t>
            </a:r>
            <a:r>
              <a:rPr lang="es-ES" sz="1400" dirty="0" smtClean="0">
                <a:solidFill>
                  <a:schemeClr val="tx1"/>
                </a:solidFill>
              </a:rPr>
              <a:t>medición y auto-matización, tecnología </a:t>
            </a:r>
            <a:r>
              <a:rPr lang="es-ES" sz="1400" dirty="0">
                <a:solidFill>
                  <a:schemeClr val="tx1"/>
                </a:solidFill>
              </a:rPr>
              <a:t>de medios de </a:t>
            </a:r>
            <a:r>
              <a:rPr lang="es-ES" sz="1400" dirty="0" smtClean="0">
                <a:solidFill>
                  <a:schemeClr val="tx1"/>
                </a:solidFill>
              </a:rPr>
              <a:t>comunicación y </a:t>
            </a:r>
            <a:r>
              <a:rPr lang="es-ES" sz="1400" dirty="0">
                <a:solidFill>
                  <a:schemeClr val="tx1"/>
                </a:solidFill>
              </a:rPr>
              <a:t>servicios de </a:t>
            </a:r>
            <a:r>
              <a:rPr lang="es-ES" sz="1400" dirty="0" smtClean="0">
                <a:solidFill>
                  <a:schemeClr val="tx1"/>
                </a:solidFill>
              </a:rPr>
              <a:t>TI desarrollado</a:t>
            </a:r>
            <a:r>
              <a:rPr lang="es-ES" sz="1400" dirty="0">
                <a:solidFill>
                  <a:schemeClr val="tx1"/>
                </a:solidFill>
              </a:rPr>
              <a:t>. El enfoque de nuestras empresas está en el nuevo </a:t>
            </a:r>
            <a:r>
              <a:rPr lang="es-ES" sz="1400" dirty="0" smtClean="0">
                <a:solidFill>
                  <a:schemeClr val="tx1"/>
                </a:solidFill>
              </a:rPr>
              <a:t>desarrollo y fabricación de </a:t>
            </a:r>
            <a:r>
              <a:rPr lang="es-ES" sz="1400" dirty="0" smtClean="0">
                <a:solidFill>
                  <a:schemeClr val="tx1"/>
                </a:solidFill>
              </a:rPr>
              <a:t>productos </a:t>
            </a:r>
            <a:r>
              <a:rPr lang="es-ES" sz="1400" dirty="0">
                <a:solidFill>
                  <a:schemeClr val="tx1"/>
                </a:solidFill>
              </a:rPr>
              <a:t>propios con altas exigencias de rendimiento, diseño y </a:t>
            </a:r>
            <a:r>
              <a:rPr lang="es-ES" sz="1400" dirty="0" smtClean="0">
                <a:solidFill>
                  <a:schemeClr val="tx1"/>
                </a:solidFill>
              </a:rPr>
              <a:t>calidad.</a:t>
            </a:r>
            <a:endParaRPr lang="de-DE" sz="1400" dirty="0" smtClean="0">
              <a:solidFill>
                <a:schemeClr val="tx1"/>
              </a:solidFill>
            </a:endParaRPr>
          </a:p>
          <a:p>
            <a:endParaRPr lang="de-DE" sz="1400" dirty="0" smtClean="0">
              <a:solidFill>
                <a:schemeClr val="tx1"/>
              </a:solidFill>
            </a:endParaRPr>
          </a:p>
          <a:p>
            <a:endParaRPr lang="de-DE" sz="1400" dirty="0">
              <a:solidFill>
                <a:schemeClr val="tx1"/>
              </a:solidFill>
            </a:endParaRPr>
          </a:p>
        </p:txBody>
      </p:sp>
      <p:pic>
        <p:nvPicPr>
          <p:cNvPr id="13" name="Grafik 12" descr="halle.tif"/>
          <p:cNvPicPr>
            <a:picLocks noChangeAspect="1"/>
          </p:cNvPicPr>
          <p:nvPr/>
        </p:nvPicPr>
        <p:blipFill>
          <a:blip r:embed="rId3"/>
          <a:stretch>
            <a:fillRect/>
          </a:stretch>
        </p:blipFill>
        <p:spPr>
          <a:xfrm>
            <a:off x="4427984" y="1357298"/>
            <a:ext cx="4528216" cy="2893287"/>
          </a:xfrm>
          <a:prstGeom prst="rect">
            <a:avLst/>
          </a:prstGeom>
          <a:effectLst>
            <a:outerShdw blurRad="63500" sx="102000" sy="102000" algn="ctr" rotWithShape="0">
              <a:prstClr val="black">
                <a:alpha val="40000"/>
              </a:prstClr>
            </a:outerShdw>
          </a:effectLst>
        </p:spPr>
      </p:pic>
      <p:sp>
        <p:nvSpPr>
          <p:cNvPr id="15" name="Textfeld 14"/>
          <p:cNvSpPr txBox="1"/>
          <p:nvPr/>
        </p:nvSpPr>
        <p:spPr>
          <a:xfrm>
            <a:off x="4841240" y="4365104"/>
            <a:ext cx="3701703" cy="2031325"/>
          </a:xfrm>
          <a:prstGeom prst="rect">
            <a:avLst/>
          </a:prstGeom>
          <a:noFill/>
          <a:ln w="9525">
            <a:noFill/>
            <a:miter lim="800000"/>
            <a:headEnd/>
            <a:tailEnd/>
          </a:ln>
        </p:spPr>
        <p:txBody>
          <a:bodyPr wrap="square">
            <a:spAutoFit/>
          </a:bodyPr>
          <a:lstStyle/>
          <a:p>
            <a:r>
              <a:rPr lang="de-DE" sz="1400" b="1" dirty="0" err="1" smtClean="0">
                <a:solidFill>
                  <a:schemeClr val="tx1"/>
                </a:solidFill>
              </a:rPr>
              <a:t>Sede</a:t>
            </a:r>
            <a:endParaRPr lang="de-DE" sz="1400" b="1" dirty="0">
              <a:solidFill>
                <a:schemeClr val="tx1"/>
              </a:solidFill>
            </a:endParaRPr>
          </a:p>
          <a:p>
            <a:r>
              <a:rPr lang="de-DE" sz="1400" dirty="0" smtClean="0">
                <a:solidFill>
                  <a:schemeClr val="tx1"/>
                </a:solidFill>
              </a:rPr>
              <a:t>JENTECH </a:t>
            </a:r>
            <a:r>
              <a:rPr lang="de-DE" sz="1400" dirty="0">
                <a:solidFill>
                  <a:schemeClr val="tx1"/>
                </a:solidFill>
              </a:rPr>
              <a:t>Datensysteme AG</a:t>
            </a:r>
          </a:p>
          <a:p>
            <a:r>
              <a:rPr lang="de-DE" sz="1400" dirty="0" err="1" smtClean="0">
                <a:solidFill>
                  <a:schemeClr val="tx1"/>
                </a:solidFill>
              </a:rPr>
              <a:t>Göschwitzer</a:t>
            </a:r>
            <a:r>
              <a:rPr lang="de-DE" sz="1400" dirty="0" smtClean="0">
                <a:solidFill>
                  <a:schemeClr val="tx1"/>
                </a:solidFill>
              </a:rPr>
              <a:t> </a:t>
            </a:r>
            <a:r>
              <a:rPr lang="de-DE" sz="1400" dirty="0">
                <a:solidFill>
                  <a:schemeClr val="tx1"/>
                </a:solidFill>
              </a:rPr>
              <a:t>Str. 38</a:t>
            </a:r>
          </a:p>
          <a:p>
            <a:r>
              <a:rPr lang="de-DE" sz="1400" dirty="0" smtClean="0">
                <a:solidFill>
                  <a:schemeClr val="tx1"/>
                </a:solidFill>
              </a:rPr>
              <a:t>07745 </a:t>
            </a:r>
            <a:r>
              <a:rPr lang="de-DE" sz="1400" dirty="0">
                <a:solidFill>
                  <a:schemeClr val="tx1"/>
                </a:solidFill>
              </a:rPr>
              <a:t>Jena</a:t>
            </a:r>
          </a:p>
          <a:p>
            <a:endParaRPr lang="de-DE" sz="1400" dirty="0">
              <a:solidFill>
                <a:schemeClr val="tx1"/>
              </a:solidFill>
            </a:endParaRPr>
          </a:p>
          <a:p>
            <a:r>
              <a:rPr lang="de-DE" sz="1400" dirty="0">
                <a:solidFill>
                  <a:schemeClr val="tx1"/>
                </a:solidFill>
              </a:rPr>
              <a:t> Tel.: +49 (0)3641 629-0</a:t>
            </a:r>
          </a:p>
          <a:p>
            <a:r>
              <a:rPr lang="de-DE" sz="1400" dirty="0">
                <a:solidFill>
                  <a:schemeClr val="tx1"/>
                </a:solidFill>
              </a:rPr>
              <a:t> Fax: +49 (0)3641 629-77</a:t>
            </a:r>
          </a:p>
          <a:p>
            <a:endParaRPr lang="de-DE" sz="1400" dirty="0">
              <a:solidFill>
                <a:schemeClr val="tx1"/>
              </a:solidFill>
            </a:endParaRPr>
          </a:p>
          <a:p>
            <a:r>
              <a:rPr lang="de-DE" sz="1400" b="1" dirty="0" smtClean="0">
                <a:solidFill>
                  <a:schemeClr val="accent2"/>
                </a:solidFill>
              </a:rPr>
              <a:t>www.jentech.de    www.zephir.net</a:t>
            </a:r>
            <a:endParaRPr lang="de-DE" sz="1400" b="1" dirty="0">
              <a:solidFill>
                <a:schemeClr val="accent2"/>
              </a:solidFill>
            </a:endParaRPr>
          </a:p>
        </p:txBody>
      </p:sp>
    </p:spTree>
  </p:cSld>
  <p:clrMapOvr>
    <a:masterClrMapping/>
  </p:clrMapOvr>
  <p:transition advClick="0">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9629"/>
                                        </p:tgtEl>
                                        <p:attrNameLst>
                                          <p:attrName>style.visibility</p:attrName>
                                        </p:attrNameLst>
                                      </p:cBhvr>
                                      <p:to>
                                        <p:strVal val="visible"/>
                                      </p:to>
                                    </p:set>
                                    <p:anim calcmode="lin" valueType="num">
                                      <p:cBhvr additive="base">
                                        <p:cTn id="7" dur="500" fill="hold"/>
                                        <p:tgtEl>
                                          <p:spTgt spid="239629"/>
                                        </p:tgtEl>
                                        <p:attrNameLst>
                                          <p:attrName>ppt_x</p:attrName>
                                        </p:attrNameLst>
                                      </p:cBhvr>
                                      <p:tavLst>
                                        <p:tav tm="0">
                                          <p:val>
                                            <p:strVal val="#ppt_x"/>
                                          </p:val>
                                        </p:tav>
                                        <p:tav tm="100000">
                                          <p:val>
                                            <p:strVal val="#ppt_x"/>
                                          </p:val>
                                        </p:tav>
                                      </p:tavLst>
                                    </p:anim>
                                    <p:anim calcmode="lin" valueType="num">
                                      <p:cBhvr additive="base">
                                        <p:cTn id="8" dur="500" fill="hold"/>
                                        <p:tgtEl>
                                          <p:spTgt spid="2396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152400"/>
            <a:ext cx="7800528" cy="685800"/>
          </a:xfrm>
        </p:spPr>
        <p:txBody>
          <a:bodyPr/>
          <a:lstStyle/>
          <a:p>
            <a:pPr algn="ctr"/>
            <a:r>
              <a:rPr lang="de-DE" sz="3200" b="1" dirty="0" err="1"/>
              <a:t>Recursos</a:t>
            </a:r>
            <a:r>
              <a:rPr lang="de-DE" sz="3200" b="1" dirty="0"/>
              <a:t> </a:t>
            </a:r>
            <a:r>
              <a:rPr lang="de-DE" sz="3200" b="1" dirty="0" err="1"/>
              <a:t>Humanos</a:t>
            </a:r>
            <a:endParaRPr lang="de-DE" sz="3200" dirty="0"/>
          </a:p>
        </p:txBody>
      </p:sp>
      <p:sp>
        <p:nvSpPr>
          <p:cNvPr id="6" name="Rechteck 5"/>
          <p:cNvSpPr/>
          <p:nvPr/>
        </p:nvSpPr>
        <p:spPr>
          <a:xfrm>
            <a:off x="5724128" y="1412776"/>
            <a:ext cx="3419872" cy="1384995"/>
          </a:xfrm>
          <a:prstGeom prst="rect">
            <a:avLst/>
          </a:prstGeom>
        </p:spPr>
        <p:txBody>
          <a:bodyPr wrap="square">
            <a:spAutoFit/>
          </a:bodyPr>
          <a:lstStyle/>
          <a:p>
            <a:pPr algn="just"/>
            <a:r>
              <a:rPr lang="es-ES" sz="1400" dirty="0">
                <a:solidFill>
                  <a:schemeClr val="tx1"/>
                </a:solidFill>
              </a:rPr>
              <a:t>Empleados, Personal Externo, </a:t>
            </a:r>
            <a:r>
              <a:rPr lang="es-ES" sz="1400" dirty="0" smtClean="0">
                <a:solidFill>
                  <a:schemeClr val="tx1"/>
                </a:solidFill>
              </a:rPr>
              <a:t>Can-didatos</a:t>
            </a:r>
            <a:r>
              <a:rPr lang="es-ES" sz="1400" dirty="0">
                <a:solidFill>
                  <a:schemeClr val="tx1"/>
                </a:solidFill>
              </a:rPr>
              <a:t>, Puestos de Trabajo, </a:t>
            </a:r>
            <a:r>
              <a:rPr lang="es-ES" sz="1400" dirty="0" smtClean="0">
                <a:solidFill>
                  <a:schemeClr val="tx1"/>
                </a:solidFill>
              </a:rPr>
              <a:t>Ges-tión </a:t>
            </a:r>
            <a:r>
              <a:rPr lang="es-ES" sz="1400" dirty="0">
                <a:solidFill>
                  <a:schemeClr val="tx1"/>
                </a:solidFill>
              </a:rPr>
              <a:t>de Tiempos, </a:t>
            </a:r>
            <a:r>
              <a:rPr lang="es-ES" sz="1400" dirty="0" smtClean="0">
                <a:solidFill>
                  <a:schemeClr val="tx1"/>
                </a:solidFill>
              </a:rPr>
              <a:t>Planificación </a:t>
            </a:r>
            <a:r>
              <a:rPr lang="de-DE" sz="1400" dirty="0" smtClean="0">
                <a:solidFill>
                  <a:schemeClr val="tx1"/>
                </a:solidFill>
              </a:rPr>
              <a:t>de </a:t>
            </a:r>
            <a:r>
              <a:rPr lang="de-DE" sz="1400" dirty="0" err="1" smtClean="0">
                <a:solidFill>
                  <a:schemeClr val="tx1"/>
                </a:solidFill>
              </a:rPr>
              <a:t>turnos</a:t>
            </a:r>
            <a:r>
              <a:rPr lang="de-DE" sz="1400" dirty="0" smtClean="0">
                <a:solidFill>
                  <a:schemeClr val="tx1"/>
                </a:solidFill>
              </a:rPr>
              <a:t> </a:t>
            </a:r>
            <a:r>
              <a:rPr lang="de-DE" sz="1400" dirty="0">
                <a:solidFill>
                  <a:schemeClr val="tx1"/>
                </a:solidFill>
              </a:rPr>
              <a:t>(</a:t>
            </a:r>
            <a:r>
              <a:rPr lang="de-DE" sz="1400" dirty="0" err="1">
                <a:solidFill>
                  <a:schemeClr val="tx1"/>
                </a:solidFill>
              </a:rPr>
              <a:t>Calendario</a:t>
            </a:r>
            <a:r>
              <a:rPr lang="de-DE" sz="1400" dirty="0">
                <a:solidFill>
                  <a:schemeClr val="tx1"/>
                </a:solidFill>
              </a:rPr>
              <a:t> </a:t>
            </a:r>
            <a:r>
              <a:rPr lang="de-DE" sz="1400" dirty="0" err="1">
                <a:solidFill>
                  <a:schemeClr val="tx1"/>
                </a:solidFill>
              </a:rPr>
              <a:t>operativo</a:t>
            </a:r>
            <a:r>
              <a:rPr lang="de-DE" sz="1400" dirty="0">
                <a:solidFill>
                  <a:schemeClr val="tx1"/>
                </a:solidFill>
              </a:rPr>
              <a:t>, </a:t>
            </a:r>
            <a:r>
              <a:rPr lang="de-DE" sz="1400" dirty="0" err="1">
                <a:solidFill>
                  <a:schemeClr val="tx1"/>
                </a:solidFill>
              </a:rPr>
              <a:t>Modelos</a:t>
            </a:r>
            <a:r>
              <a:rPr lang="de-DE" sz="1400" dirty="0">
                <a:solidFill>
                  <a:schemeClr val="tx1"/>
                </a:solidFill>
              </a:rPr>
              <a:t> de </a:t>
            </a:r>
            <a:r>
              <a:rPr lang="de-DE" sz="1400" dirty="0" err="1">
                <a:solidFill>
                  <a:schemeClr val="tx1"/>
                </a:solidFill>
              </a:rPr>
              <a:t>turnos</a:t>
            </a:r>
            <a:r>
              <a:rPr lang="de-DE" sz="1400" dirty="0">
                <a:solidFill>
                  <a:schemeClr val="tx1"/>
                </a:solidFill>
              </a:rPr>
              <a:t>, Vista </a:t>
            </a:r>
            <a:r>
              <a:rPr lang="de-DE" sz="1400" dirty="0" err="1">
                <a:solidFill>
                  <a:schemeClr val="tx1"/>
                </a:solidFill>
              </a:rPr>
              <a:t>general</a:t>
            </a:r>
            <a:r>
              <a:rPr lang="de-DE" sz="1400" dirty="0" smtClean="0">
                <a:solidFill>
                  <a:schemeClr val="tx1"/>
                </a:solidFill>
              </a:rPr>
              <a:t>), </a:t>
            </a:r>
            <a:r>
              <a:rPr lang="de-DE" sz="1400" dirty="0" err="1">
                <a:solidFill>
                  <a:schemeClr val="tx1"/>
                </a:solidFill>
              </a:rPr>
              <a:t>C</a:t>
            </a:r>
            <a:r>
              <a:rPr lang="de-DE" sz="1400" dirty="0" err="1" smtClean="0">
                <a:solidFill>
                  <a:schemeClr val="tx1"/>
                </a:solidFill>
              </a:rPr>
              <a:t>ontactos</a:t>
            </a:r>
            <a:r>
              <a:rPr lang="de-DE" sz="1400" dirty="0" smtClean="0">
                <a:solidFill>
                  <a:schemeClr val="tx1"/>
                </a:solidFill>
              </a:rPr>
              <a:t>, </a:t>
            </a:r>
            <a:r>
              <a:rPr lang="de-DE" sz="1400" dirty="0" err="1">
                <a:solidFill>
                  <a:schemeClr val="tx1"/>
                </a:solidFill>
              </a:rPr>
              <a:t>Instalaciones</a:t>
            </a:r>
            <a:r>
              <a:rPr lang="de-DE" sz="1400" dirty="0">
                <a:solidFill>
                  <a:schemeClr val="tx1"/>
                </a:solidFill>
              </a:rPr>
              <a:t>, </a:t>
            </a:r>
            <a:r>
              <a:rPr lang="de-DE" sz="1400" dirty="0" smtClean="0">
                <a:solidFill>
                  <a:schemeClr val="tx1"/>
                </a:solidFill>
              </a:rPr>
              <a:t>Reportes.</a:t>
            </a:r>
            <a:endParaRPr lang="de-DE" sz="1400" dirty="0">
              <a:solidFill>
                <a:schemeClr val="tx1"/>
              </a:solidFill>
            </a:endParaRPr>
          </a:p>
        </p:txBody>
      </p:sp>
      <p:pic>
        <p:nvPicPr>
          <p:cNvPr id="11" name="Grafik 10"/>
          <p:cNvPicPr>
            <a:picLocks noChangeAspect="1"/>
          </p:cNvPicPr>
          <p:nvPr/>
        </p:nvPicPr>
        <p:blipFill>
          <a:blip r:embed="rId2"/>
          <a:stretch>
            <a:fillRect/>
          </a:stretch>
        </p:blipFill>
        <p:spPr>
          <a:xfrm>
            <a:off x="5940152" y="3212976"/>
            <a:ext cx="2880320" cy="864096"/>
          </a:xfrm>
          <a:prstGeom prst="rect">
            <a:avLst/>
          </a:prstGeom>
          <a:effectLst>
            <a:outerShdw blurRad="63500" sx="102000" sy="102000" algn="ctr" rotWithShape="0">
              <a:prstClr val="black">
                <a:alpha val="40000"/>
              </a:prstClr>
            </a:outerShdw>
          </a:effectLst>
        </p:spPr>
      </p:pic>
      <p:pic>
        <p:nvPicPr>
          <p:cNvPr id="13" name="Grafik 12"/>
          <p:cNvPicPr>
            <a:picLocks noChangeAspect="1"/>
          </p:cNvPicPr>
          <p:nvPr/>
        </p:nvPicPr>
        <p:blipFill>
          <a:blip r:embed="rId3"/>
          <a:stretch>
            <a:fillRect/>
          </a:stretch>
        </p:blipFill>
        <p:spPr>
          <a:xfrm>
            <a:off x="1524000" y="4077073"/>
            <a:ext cx="3768080" cy="2304255"/>
          </a:xfrm>
          <a:prstGeom prst="rect">
            <a:avLst/>
          </a:prstGeom>
          <a:effectLst>
            <a:outerShdw blurRad="63500" sx="102000" sy="102000" algn="ctr" rotWithShape="0">
              <a:prstClr val="black">
                <a:alpha val="40000"/>
              </a:prstClr>
            </a:outerShdw>
          </a:effectLst>
        </p:spPr>
      </p:pic>
      <p:pic>
        <p:nvPicPr>
          <p:cNvPr id="14" name="Grafik 13"/>
          <p:cNvPicPr>
            <a:picLocks noChangeAspect="1"/>
          </p:cNvPicPr>
          <p:nvPr/>
        </p:nvPicPr>
        <p:blipFill>
          <a:blip r:embed="rId4"/>
          <a:stretch>
            <a:fillRect/>
          </a:stretch>
        </p:blipFill>
        <p:spPr>
          <a:xfrm>
            <a:off x="1524000" y="1412777"/>
            <a:ext cx="3768080" cy="2304255"/>
          </a:xfrm>
          <a:prstGeom prst="rect">
            <a:avLst/>
          </a:prstGeom>
          <a:effectLst>
            <a:outerShdw blurRad="63500" sx="102000" sy="102000" algn="ctr" rotWithShape="0">
              <a:prstClr val="black">
                <a:alpha val="40000"/>
              </a:prstClr>
            </a:outerShdw>
          </a:effectLst>
        </p:spPr>
      </p:pic>
      <p:sp>
        <p:nvSpPr>
          <p:cNvPr id="15" name="Rechteck 14"/>
          <p:cNvSpPr/>
          <p:nvPr/>
        </p:nvSpPr>
        <p:spPr>
          <a:xfrm>
            <a:off x="5652120" y="4349422"/>
            <a:ext cx="3312368" cy="1600438"/>
          </a:xfrm>
          <a:prstGeom prst="rect">
            <a:avLst/>
          </a:prstGeom>
        </p:spPr>
        <p:txBody>
          <a:bodyPr wrap="square">
            <a:spAutoFit/>
          </a:bodyPr>
          <a:lstStyle/>
          <a:p>
            <a:pPr algn="just"/>
            <a:r>
              <a:rPr lang="es-ES" sz="1400" dirty="0"/>
              <a:t>El </a:t>
            </a:r>
            <a:r>
              <a:rPr lang="es-ES" sz="1400" dirty="0" smtClean="0"/>
              <a:t>módulo </a:t>
            </a:r>
            <a:r>
              <a:rPr lang="es-ES" sz="1400" dirty="0"/>
              <a:t>integral</a:t>
            </a:r>
            <a:r>
              <a:rPr lang="es-ES" sz="1400" dirty="0" smtClean="0"/>
              <a:t> </a:t>
            </a:r>
            <a:r>
              <a:rPr lang="es-ES" sz="1400" dirty="0"/>
              <a:t>de personal </a:t>
            </a:r>
            <a:r>
              <a:rPr lang="es-ES" sz="1400" dirty="0" smtClean="0"/>
              <a:t>ZEPHIR en </a:t>
            </a:r>
            <a:r>
              <a:rPr lang="es-ES" sz="1400" dirty="0"/>
              <a:t>la arquitectura </a:t>
            </a:r>
            <a:r>
              <a:rPr lang="es-ES" sz="1400" dirty="0" smtClean="0"/>
              <a:t>del </a:t>
            </a:r>
            <a:r>
              <a:rPr lang="es-ES" sz="1400" dirty="0"/>
              <a:t>software </a:t>
            </a:r>
            <a:r>
              <a:rPr lang="es-ES" sz="1400" dirty="0" smtClean="0"/>
              <a:t>puede </a:t>
            </a:r>
            <a:r>
              <a:rPr lang="de-DE" sz="1400" dirty="0" err="1" smtClean="0"/>
              <a:t>ahorrarle</a:t>
            </a:r>
            <a:r>
              <a:rPr lang="de-DE" sz="1400" dirty="0" smtClean="0"/>
              <a:t> </a:t>
            </a:r>
            <a:r>
              <a:rPr lang="de-DE" sz="1400" dirty="0" err="1"/>
              <a:t>carga</a:t>
            </a:r>
            <a:r>
              <a:rPr lang="de-DE" sz="1400" dirty="0"/>
              <a:t> </a:t>
            </a:r>
            <a:r>
              <a:rPr lang="de-DE" sz="1400" dirty="0" err="1"/>
              <a:t>administrativa</a:t>
            </a:r>
            <a:r>
              <a:rPr lang="de-DE" sz="1400" dirty="0"/>
              <a:t> </a:t>
            </a:r>
            <a:r>
              <a:rPr lang="de-DE" sz="1400" dirty="0" err="1" smtClean="0"/>
              <a:t>innecesaria</a:t>
            </a:r>
            <a:r>
              <a:rPr lang="de-DE" sz="1400" dirty="0" smtClean="0"/>
              <a:t> </a:t>
            </a:r>
            <a:r>
              <a:rPr lang="es-ES" sz="1400" dirty="0" smtClean="0"/>
              <a:t>y </a:t>
            </a:r>
            <a:r>
              <a:rPr lang="es-ES" sz="1400" dirty="0"/>
              <a:t>puede ser aplicado </a:t>
            </a:r>
            <a:r>
              <a:rPr lang="es-ES" sz="1400" dirty="0" smtClean="0"/>
              <a:t>en </a:t>
            </a:r>
            <a:r>
              <a:rPr lang="es-ES" sz="1400" dirty="0"/>
              <a:t>varias </a:t>
            </a:r>
            <a:r>
              <a:rPr lang="es-ES" sz="1400" dirty="0" smtClean="0"/>
              <a:t>opciones de </a:t>
            </a:r>
            <a:r>
              <a:rPr lang="es-ES" sz="1400" dirty="0"/>
              <a:t>personalización, para los </a:t>
            </a:r>
            <a:r>
              <a:rPr lang="es-ES" sz="1400" dirty="0" smtClean="0"/>
              <a:t>procesos de </a:t>
            </a:r>
            <a:r>
              <a:rPr lang="de-DE" sz="1400" dirty="0" err="1" smtClean="0"/>
              <a:t>negocio</a:t>
            </a:r>
            <a:r>
              <a:rPr lang="de-DE" sz="1400" dirty="0" smtClean="0"/>
              <a:t> </a:t>
            </a:r>
            <a:r>
              <a:rPr lang="de-DE" sz="1400" dirty="0"/>
              <a:t>de </a:t>
            </a:r>
            <a:r>
              <a:rPr lang="de-DE" sz="1400" dirty="0" err="1"/>
              <a:t>cada</a:t>
            </a:r>
            <a:r>
              <a:rPr lang="de-DE" sz="1400" dirty="0"/>
              <a:t> </a:t>
            </a:r>
            <a:r>
              <a:rPr lang="de-DE" sz="1400" dirty="0" err="1" smtClean="0"/>
              <a:t>empresa</a:t>
            </a:r>
            <a:r>
              <a:rPr lang="de-DE" sz="1400" dirty="0" smtClean="0"/>
              <a:t>.</a:t>
            </a:r>
            <a:endParaRPr lang="de-DE" sz="1400" dirty="0"/>
          </a:p>
        </p:txBody>
      </p:sp>
    </p:spTree>
    <p:extLst>
      <p:ext uri="{BB962C8B-B14F-4D97-AF65-F5344CB8AC3E}">
        <p14:creationId xmlns:p14="http://schemas.microsoft.com/office/powerpoint/2010/main" val="3990966081"/>
      </p:ext>
    </p:extLst>
  </p:cSld>
  <p:clrMapOvr>
    <a:masterClrMapping/>
  </p:clrMapOvr>
  <p:transition advClick="0">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0710" name="Rectangle 6"/>
          <p:cNvSpPr>
            <a:spLocks noGrp="1" noChangeArrowheads="1"/>
          </p:cNvSpPr>
          <p:nvPr>
            <p:ph type="title"/>
          </p:nvPr>
        </p:nvSpPr>
        <p:spPr>
          <a:xfrm>
            <a:off x="1600200" y="152400"/>
            <a:ext cx="7543800" cy="685800"/>
          </a:xfrm>
        </p:spPr>
        <p:txBody>
          <a:bodyPr/>
          <a:lstStyle/>
          <a:p>
            <a:pPr eaLnBrk="1" hangingPunct="1"/>
            <a:r>
              <a:rPr lang="de-DE" sz="3200" dirty="0" smtClean="0"/>
              <a:t>JENTECH AG-  </a:t>
            </a:r>
            <a:r>
              <a:rPr lang="de-DE" sz="3200" dirty="0" err="1" smtClean="0"/>
              <a:t>Grupo</a:t>
            </a:r>
            <a:r>
              <a:rPr lang="de-DE" sz="3200" dirty="0" smtClean="0"/>
              <a:t> de </a:t>
            </a:r>
            <a:r>
              <a:rPr lang="de-DE" sz="3200" dirty="0" err="1" smtClean="0"/>
              <a:t>empresas</a:t>
            </a:r>
            <a:endParaRPr lang="de-DE" sz="3200" dirty="0" smtClean="0"/>
          </a:p>
        </p:txBody>
      </p:sp>
      <p:sp>
        <p:nvSpPr>
          <p:cNvPr id="200728" name="Rectangle 24"/>
          <p:cNvSpPr>
            <a:spLocks noChangeArrowheads="1"/>
          </p:cNvSpPr>
          <p:nvPr/>
        </p:nvSpPr>
        <p:spPr bwMode="auto">
          <a:xfrm>
            <a:off x="5796136" y="2441577"/>
            <a:ext cx="3133552" cy="607465"/>
          </a:xfrm>
          <a:prstGeom prst="rect">
            <a:avLst/>
          </a:prstGeom>
          <a:noFill/>
          <a:ln w="9525">
            <a:noFill/>
            <a:miter lim="800000"/>
            <a:headEnd/>
            <a:tailEnd/>
          </a:ln>
        </p:spPr>
        <p:txBody>
          <a:bodyPr anchor="ctr"/>
          <a:lstStyle/>
          <a:p>
            <a:pPr algn="ctr"/>
            <a:r>
              <a:rPr lang="de-DE" sz="2800" dirty="0" smtClean="0">
                <a:solidFill>
                  <a:schemeClr val="tx2"/>
                </a:solidFill>
                <a:latin typeface="Arial" charset="0"/>
              </a:rPr>
              <a:t> </a:t>
            </a:r>
            <a:r>
              <a:rPr lang="es-ES" sz="2800" dirty="0">
                <a:solidFill>
                  <a:schemeClr val="tx1"/>
                </a:solidFill>
              </a:rPr>
              <a:t>Servicios y S</a:t>
            </a:r>
            <a:r>
              <a:rPr lang="es-ES" sz="2800" dirty="0" smtClean="0">
                <a:solidFill>
                  <a:schemeClr val="tx1"/>
                </a:solidFill>
              </a:rPr>
              <a:t>oluciones TI</a:t>
            </a:r>
            <a:endParaRPr lang="de-DE" dirty="0">
              <a:solidFill>
                <a:schemeClr val="tx1"/>
              </a:solidFill>
            </a:endParaRPr>
          </a:p>
        </p:txBody>
      </p:sp>
      <p:sp>
        <p:nvSpPr>
          <p:cNvPr id="200729" name="Rectangle 25"/>
          <p:cNvSpPr>
            <a:spLocks noChangeArrowheads="1"/>
          </p:cNvSpPr>
          <p:nvPr/>
        </p:nvSpPr>
        <p:spPr bwMode="auto">
          <a:xfrm>
            <a:off x="3777208" y="1556792"/>
            <a:ext cx="2667000" cy="773658"/>
          </a:xfrm>
          <a:prstGeom prst="rect">
            <a:avLst/>
          </a:prstGeom>
          <a:solidFill>
            <a:schemeClr val="accent1"/>
          </a:solidFill>
          <a:ln w="9525">
            <a:solidFill>
              <a:schemeClr val="tx1"/>
            </a:solidFill>
            <a:miter lim="800000"/>
            <a:headEnd/>
            <a:tailEnd/>
          </a:ln>
          <a:effectLst>
            <a:outerShdw dist="53882" dir="18900000" algn="ctr" rotWithShape="0">
              <a:schemeClr val="bg2"/>
            </a:outerShdw>
          </a:effectLst>
        </p:spPr>
        <p:txBody>
          <a:bodyPr wrap="none" anchor="ctr"/>
          <a:lstStyle/>
          <a:p>
            <a:pPr algn="ctr">
              <a:defRPr/>
            </a:pPr>
            <a:r>
              <a:rPr lang="de-DE" b="1" dirty="0">
                <a:solidFill>
                  <a:schemeClr val="tx1"/>
                </a:solidFill>
                <a:latin typeface="Arial" charset="0"/>
              </a:rPr>
              <a:t>JENTECH</a:t>
            </a:r>
          </a:p>
          <a:p>
            <a:pPr algn="ctr">
              <a:defRPr/>
            </a:pPr>
            <a:r>
              <a:rPr lang="de-DE" sz="1800" b="1" dirty="0">
                <a:solidFill>
                  <a:schemeClr val="tx1"/>
                </a:solidFill>
                <a:latin typeface="Arial" charset="0"/>
              </a:rPr>
              <a:t>Datensysteme AG</a:t>
            </a:r>
          </a:p>
          <a:p>
            <a:pPr algn="ctr">
              <a:defRPr/>
            </a:pPr>
            <a:r>
              <a:rPr lang="de-DE" sz="1000" b="1" dirty="0">
                <a:solidFill>
                  <a:schemeClr val="tx1"/>
                </a:solidFill>
                <a:latin typeface="Arial" charset="0"/>
              </a:rPr>
              <a:t>Jena</a:t>
            </a:r>
          </a:p>
        </p:txBody>
      </p:sp>
      <p:sp>
        <p:nvSpPr>
          <p:cNvPr id="200730" name="Rectangle 26"/>
          <p:cNvSpPr>
            <a:spLocks noChangeArrowheads="1"/>
          </p:cNvSpPr>
          <p:nvPr/>
        </p:nvSpPr>
        <p:spPr bwMode="auto">
          <a:xfrm>
            <a:off x="1641475" y="3520162"/>
            <a:ext cx="2209800" cy="916950"/>
          </a:xfrm>
          <a:prstGeom prst="rect">
            <a:avLst/>
          </a:prstGeom>
          <a:solidFill>
            <a:schemeClr val="accent1">
              <a:alpha val="25098"/>
            </a:schemeClr>
          </a:solidFill>
          <a:ln w="9525">
            <a:solidFill>
              <a:schemeClr val="tx1"/>
            </a:solidFill>
            <a:miter lim="800000"/>
            <a:headEnd/>
            <a:tailEnd/>
          </a:ln>
        </p:spPr>
        <p:txBody>
          <a:bodyPr wrap="none" anchor="ctr"/>
          <a:lstStyle/>
          <a:p>
            <a:pPr algn="ctr"/>
            <a:r>
              <a:rPr lang="de-DE" b="1" dirty="0">
                <a:solidFill>
                  <a:schemeClr val="tx1"/>
                </a:solidFill>
                <a:latin typeface="Arial" charset="0"/>
              </a:rPr>
              <a:t>JENDATA</a:t>
            </a:r>
          </a:p>
          <a:p>
            <a:pPr algn="ctr"/>
            <a:r>
              <a:rPr lang="de-DE" sz="1400" b="1" dirty="0">
                <a:solidFill>
                  <a:schemeClr val="tx1"/>
                </a:solidFill>
                <a:latin typeface="Arial" charset="0"/>
              </a:rPr>
              <a:t>Computersysteme GmbH</a:t>
            </a:r>
            <a:endParaRPr lang="de-DE" sz="1000" b="1" dirty="0">
              <a:solidFill>
                <a:schemeClr val="tx1"/>
              </a:solidFill>
              <a:latin typeface="Arial" charset="0"/>
            </a:endParaRPr>
          </a:p>
          <a:p>
            <a:pPr algn="ctr"/>
            <a:r>
              <a:rPr lang="de-DE" sz="1000" b="1" dirty="0">
                <a:solidFill>
                  <a:schemeClr val="tx1"/>
                </a:solidFill>
                <a:latin typeface="Arial" charset="0"/>
              </a:rPr>
              <a:t>Jena </a:t>
            </a:r>
            <a:endParaRPr lang="de-DE" sz="1400" b="1" dirty="0">
              <a:solidFill>
                <a:schemeClr val="tx1"/>
              </a:solidFill>
              <a:latin typeface="Arial" charset="0"/>
            </a:endParaRPr>
          </a:p>
        </p:txBody>
      </p:sp>
      <p:sp>
        <p:nvSpPr>
          <p:cNvPr id="200734" name="Text Box 30"/>
          <p:cNvSpPr txBox="1">
            <a:spLocks noChangeArrowheads="1"/>
          </p:cNvSpPr>
          <p:nvPr/>
        </p:nvSpPr>
        <p:spPr bwMode="auto">
          <a:xfrm>
            <a:off x="1547813" y="4437112"/>
            <a:ext cx="2463800" cy="1169551"/>
          </a:xfrm>
          <a:prstGeom prst="rect">
            <a:avLst/>
          </a:prstGeom>
          <a:noFill/>
          <a:ln w="9525">
            <a:noFill/>
            <a:miter lim="800000"/>
            <a:headEnd/>
            <a:tailEnd/>
          </a:ln>
        </p:spPr>
        <p:txBody>
          <a:bodyPr>
            <a:spAutoFit/>
          </a:bodyPr>
          <a:lstStyle/>
          <a:p>
            <a:r>
              <a:rPr lang="es-ES" sz="1000" b="1" dirty="0">
                <a:solidFill>
                  <a:schemeClr val="tx1"/>
                </a:solidFill>
              </a:rPr>
              <a:t>Servicio de red, configuración de software</a:t>
            </a:r>
            <a:r>
              <a:rPr lang="es-ES" sz="1000" b="1" dirty="0" smtClean="0">
                <a:solidFill>
                  <a:schemeClr val="tx1"/>
                </a:solidFill>
              </a:rPr>
              <a:t>, Consultoría</a:t>
            </a:r>
            <a:r>
              <a:rPr lang="es-ES" sz="1000" b="1" dirty="0">
                <a:solidFill>
                  <a:schemeClr val="tx1"/>
                </a:solidFill>
              </a:rPr>
              <a:t>, soporte de TI, tecnología de </a:t>
            </a:r>
            <a:r>
              <a:rPr lang="es-ES" sz="1000" b="1" dirty="0" smtClean="0">
                <a:solidFill>
                  <a:schemeClr val="tx1"/>
                </a:solidFill>
              </a:rPr>
              <a:t>medios, Seguridad </a:t>
            </a:r>
            <a:r>
              <a:rPr lang="es-ES" sz="1000" b="1" dirty="0">
                <a:solidFill>
                  <a:schemeClr val="tx1"/>
                </a:solidFill>
              </a:rPr>
              <a:t>informática, Almacenamiento unificado, Servicios de Internet,</a:t>
            </a:r>
            <a:br>
              <a:rPr lang="es-ES" sz="1000" b="1" dirty="0">
                <a:solidFill>
                  <a:schemeClr val="tx1"/>
                </a:solidFill>
              </a:rPr>
            </a:br>
            <a:r>
              <a:rPr lang="es-ES" sz="1000" b="1" dirty="0">
                <a:solidFill>
                  <a:schemeClr val="tx1"/>
                </a:solidFill>
              </a:rPr>
              <a:t>Webhosting, Websense</a:t>
            </a:r>
            <a:r>
              <a:rPr lang="de-DE" sz="1000" b="1" dirty="0">
                <a:solidFill>
                  <a:schemeClr val="tx1"/>
                </a:solidFill>
              </a:rPr>
              <a:t> </a:t>
            </a:r>
          </a:p>
        </p:txBody>
      </p:sp>
      <p:sp>
        <p:nvSpPr>
          <p:cNvPr id="200735" name="Text Box 31"/>
          <p:cNvSpPr txBox="1">
            <a:spLocks noChangeArrowheads="1"/>
          </p:cNvSpPr>
          <p:nvPr/>
        </p:nvSpPr>
        <p:spPr bwMode="auto">
          <a:xfrm>
            <a:off x="6588125" y="4509120"/>
            <a:ext cx="2244525" cy="246221"/>
          </a:xfrm>
          <a:prstGeom prst="rect">
            <a:avLst/>
          </a:prstGeom>
          <a:noFill/>
          <a:ln w="9525">
            <a:noFill/>
            <a:miter lim="800000"/>
            <a:headEnd/>
            <a:tailEnd/>
          </a:ln>
        </p:spPr>
        <p:txBody>
          <a:bodyPr wrap="none">
            <a:spAutoFit/>
          </a:bodyPr>
          <a:lstStyle/>
          <a:p>
            <a:r>
              <a:rPr lang="es-ES" sz="1000" b="1" dirty="0">
                <a:solidFill>
                  <a:schemeClr val="tx1"/>
                </a:solidFill>
              </a:rPr>
              <a:t>Gestión de bienes inmuebles</a:t>
            </a:r>
            <a:endParaRPr lang="de-DE" sz="1000" b="1" dirty="0">
              <a:solidFill>
                <a:schemeClr val="tx1"/>
              </a:solidFill>
              <a:latin typeface="Arial" charset="0"/>
              <a:cs typeface="Arial" charset="0"/>
            </a:endParaRPr>
          </a:p>
        </p:txBody>
      </p:sp>
      <p:sp>
        <p:nvSpPr>
          <p:cNvPr id="200742" name="Line 38"/>
          <p:cNvSpPr>
            <a:spLocks noChangeShapeType="1"/>
          </p:cNvSpPr>
          <p:nvPr/>
        </p:nvSpPr>
        <p:spPr bwMode="auto">
          <a:xfrm>
            <a:off x="2664197" y="3324851"/>
            <a:ext cx="5111751" cy="42910"/>
          </a:xfrm>
          <a:prstGeom prst="line">
            <a:avLst/>
          </a:prstGeom>
          <a:noFill/>
          <a:ln w="25400">
            <a:solidFill>
              <a:srgbClr val="008000"/>
            </a:solidFill>
            <a:round/>
            <a:headEnd/>
            <a:tailEnd/>
          </a:ln>
        </p:spPr>
        <p:txBody>
          <a:bodyPr/>
          <a:lstStyle/>
          <a:p>
            <a:endParaRPr lang="de-DE"/>
          </a:p>
        </p:txBody>
      </p:sp>
      <p:sp>
        <p:nvSpPr>
          <p:cNvPr id="200743" name="Line 39"/>
          <p:cNvSpPr>
            <a:spLocks noChangeShapeType="1"/>
          </p:cNvSpPr>
          <p:nvPr/>
        </p:nvSpPr>
        <p:spPr bwMode="auto">
          <a:xfrm>
            <a:off x="7775948" y="3367761"/>
            <a:ext cx="0" cy="152400"/>
          </a:xfrm>
          <a:prstGeom prst="line">
            <a:avLst/>
          </a:prstGeom>
          <a:noFill/>
          <a:ln w="25400">
            <a:solidFill>
              <a:srgbClr val="008000"/>
            </a:solidFill>
            <a:round/>
            <a:headEnd/>
            <a:tailEnd/>
          </a:ln>
        </p:spPr>
        <p:txBody>
          <a:bodyPr/>
          <a:lstStyle/>
          <a:p>
            <a:endParaRPr lang="de-DE"/>
          </a:p>
        </p:txBody>
      </p:sp>
      <p:sp>
        <p:nvSpPr>
          <p:cNvPr id="200746" name="Line 42"/>
          <p:cNvSpPr>
            <a:spLocks noChangeShapeType="1"/>
          </p:cNvSpPr>
          <p:nvPr/>
        </p:nvSpPr>
        <p:spPr bwMode="auto">
          <a:xfrm flipH="1" flipV="1">
            <a:off x="2664196" y="3324851"/>
            <a:ext cx="0" cy="195310"/>
          </a:xfrm>
          <a:prstGeom prst="line">
            <a:avLst/>
          </a:prstGeom>
          <a:noFill/>
          <a:ln w="25400">
            <a:solidFill>
              <a:srgbClr val="008000"/>
            </a:solidFill>
            <a:round/>
            <a:headEnd/>
            <a:tailEnd/>
          </a:ln>
        </p:spPr>
        <p:txBody>
          <a:bodyPr/>
          <a:lstStyle/>
          <a:p>
            <a:endParaRPr lang="de-DE"/>
          </a:p>
        </p:txBody>
      </p:sp>
      <p:sp>
        <p:nvSpPr>
          <p:cNvPr id="200748" name="Text Box 44"/>
          <p:cNvSpPr txBox="1">
            <a:spLocks noChangeArrowheads="1"/>
          </p:cNvSpPr>
          <p:nvPr/>
        </p:nvSpPr>
        <p:spPr bwMode="auto">
          <a:xfrm>
            <a:off x="1547813" y="2420888"/>
            <a:ext cx="3096195" cy="553998"/>
          </a:xfrm>
          <a:prstGeom prst="rect">
            <a:avLst/>
          </a:prstGeom>
          <a:noFill/>
          <a:ln w="9525">
            <a:noFill/>
            <a:miter lim="800000"/>
            <a:headEnd/>
            <a:tailEnd/>
          </a:ln>
        </p:spPr>
        <p:txBody>
          <a:bodyPr wrap="square">
            <a:spAutoFit/>
          </a:bodyPr>
          <a:lstStyle/>
          <a:p>
            <a:r>
              <a:rPr lang="es-ES" sz="1000" b="1" dirty="0" smtClean="0">
                <a:solidFill>
                  <a:schemeClr val="tx1"/>
                </a:solidFill>
              </a:rPr>
              <a:t>Área de </a:t>
            </a:r>
            <a:r>
              <a:rPr lang="es-ES" sz="1000" b="1" dirty="0">
                <a:solidFill>
                  <a:schemeClr val="tx1"/>
                </a:solidFill>
              </a:rPr>
              <a:t>negocios Sistemas </a:t>
            </a:r>
            <a:r>
              <a:rPr lang="es-ES" sz="1000" b="1" dirty="0" smtClean="0">
                <a:solidFill>
                  <a:schemeClr val="tx1"/>
                </a:solidFill>
              </a:rPr>
              <a:t>informáticos</a:t>
            </a:r>
          </a:p>
          <a:p>
            <a:r>
              <a:rPr lang="es-ES" sz="1000" b="1" dirty="0">
                <a:solidFill>
                  <a:schemeClr val="tx1"/>
                </a:solidFill>
              </a:rPr>
              <a:t>Área de negocios</a:t>
            </a:r>
            <a:r>
              <a:rPr lang="de-DE" sz="1000" b="1" dirty="0" smtClean="0">
                <a:solidFill>
                  <a:schemeClr val="tx1"/>
                </a:solidFill>
                <a:latin typeface="Arial" charset="0"/>
                <a:cs typeface="Arial" charset="0"/>
              </a:rPr>
              <a:t> de Software </a:t>
            </a:r>
            <a:r>
              <a:rPr lang="de-DE" sz="1000" b="1" dirty="0" err="1" smtClean="0">
                <a:solidFill>
                  <a:schemeClr val="tx1"/>
                </a:solidFill>
                <a:latin typeface="Arial" charset="0"/>
                <a:cs typeface="Arial" charset="0"/>
              </a:rPr>
              <a:t>empresarial</a:t>
            </a:r>
            <a:endParaRPr lang="de-DE" sz="1000" b="1" dirty="0">
              <a:solidFill>
                <a:schemeClr val="tx1"/>
              </a:solidFill>
              <a:latin typeface="Arial" charset="0"/>
              <a:cs typeface="Arial" charset="0"/>
            </a:endParaRPr>
          </a:p>
          <a:p>
            <a:r>
              <a:rPr lang="es-ES" sz="1000" b="1" dirty="0">
                <a:solidFill>
                  <a:schemeClr val="tx1"/>
                </a:solidFill>
              </a:rPr>
              <a:t>Automatización </a:t>
            </a:r>
            <a:r>
              <a:rPr lang="es-ES" sz="1000" b="1" dirty="0" smtClean="0">
                <a:solidFill>
                  <a:schemeClr val="tx1"/>
                </a:solidFill>
              </a:rPr>
              <a:t>del área comercial</a:t>
            </a:r>
            <a:endParaRPr lang="de-DE" sz="1000" b="1" dirty="0">
              <a:solidFill>
                <a:schemeClr val="tx1"/>
              </a:solidFill>
              <a:latin typeface="Arial" charset="0"/>
              <a:cs typeface="Arial" charset="0"/>
            </a:endParaRPr>
          </a:p>
        </p:txBody>
      </p:sp>
      <p:sp>
        <p:nvSpPr>
          <p:cNvPr id="27" name="Rectangle 28"/>
          <p:cNvSpPr>
            <a:spLocks noChangeArrowheads="1"/>
          </p:cNvSpPr>
          <p:nvPr/>
        </p:nvSpPr>
        <p:spPr bwMode="auto">
          <a:xfrm>
            <a:off x="6715140" y="3520161"/>
            <a:ext cx="2133600" cy="842001"/>
          </a:xfrm>
          <a:prstGeom prst="rect">
            <a:avLst/>
          </a:prstGeom>
          <a:solidFill>
            <a:schemeClr val="accent1">
              <a:alpha val="50195"/>
            </a:schemeClr>
          </a:solidFill>
          <a:ln w="9525">
            <a:solidFill>
              <a:schemeClr val="tx1"/>
            </a:solidFill>
            <a:miter lim="800000"/>
            <a:headEnd/>
            <a:tailEnd/>
          </a:ln>
        </p:spPr>
        <p:txBody>
          <a:bodyPr wrap="none" anchor="ctr"/>
          <a:lstStyle/>
          <a:p>
            <a:pPr algn="ctr"/>
            <a:r>
              <a:rPr lang="de-DE" b="1" dirty="0" smtClean="0">
                <a:solidFill>
                  <a:schemeClr val="tx1"/>
                </a:solidFill>
                <a:latin typeface="Arial" charset="0"/>
              </a:rPr>
              <a:t>JENTECH</a:t>
            </a:r>
          </a:p>
          <a:p>
            <a:pPr algn="ctr"/>
            <a:r>
              <a:rPr lang="de-DE" sz="1000" b="1" dirty="0" smtClean="0">
                <a:solidFill>
                  <a:schemeClr val="tx1"/>
                </a:solidFill>
                <a:latin typeface="Arial" charset="0"/>
              </a:rPr>
              <a:t>Verwaltung </a:t>
            </a:r>
            <a:r>
              <a:rPr lang="de-DE" sz="1000" b="1" dirty="0" err="1" smtClean="0">
                <a:solidFill>
                  <a:schemeClr val="tx1"/>
                </a:solidFill>
                <a:latin typeface="Arial" charset="0"/>
              </a:rPr>
              <a:t>e.K</a:t>
            </a:r>
            <a:r>
              <a:rPr lang="de-DE" sz="1000" b="1" dirty="0" smtClean="0">
                <a:solidFill>
                  <a:schemeClr val="tx1"/>
                </a:solidFill>
                <a:latin typeface="Arial" charset="0"/>
              </a:rPr>
              <a:t>.</a:t>
            </a:r>
          </a:p>
          <a:p>
            <a:pPr algn="ctr"/>
            <a:r>
              <a:rPr lang="de-DE" sz="1000" b="1" dirty="0" smtClean="0">
                <a:solidFill>
                  <a:schemeClr val="tx1"/>
                </a:solidFill>
                <a:latin typeface="Arial" charset="0"/>
              </a:rPr>
              <a:t>Jena</a:t>
            </a:r>
            <a:endParaRPr lang="de-DE" sz="1800" b="1" dirty="0">
              <a:solidFill>
                <a:schemeClr val="tx1"/>
              </a:solidFill>
              <a:latin typeface="Arial" charset="0"/>
            </a:endParaRPr>
          </a:p>
        </p:txBody>
      </p:sp>
      <p:cxnSp>
        <p:nvCxnSpPr>
          <p:cNvPr id="3" name="Gerader Verbinder 2"/>
          <p:cNvCxnSpPr/>
          <p:nvPr/>
        </p:nvCxnSpPr>
        <p:spPr bwMode="auto">
          <a:xfrm>
            <a:off x="5121515" y="2322252"/>
            <a:ext cx="26549" cy="962732"/>
          </a:xfrm>
          <a:prstGeom prst="line">
            <a:avLst/>
          </a:prstGeom>
          <a:noFill/>
          <a:ln w="25400">
            <a:solidFill>
              <a:srgbClr val="008000"/>
            </a:solidFill>
            <a:round/>
            <a:headEnd/>
            <a:tailEnd/>
          </a:ln>
        </p:spPr>
      </p:cxnSp>
      <p:sp>
        <p:nvSpPr>
          <p:cNvPr id="4" name="Rechteck 3"/>
          <p:cNvSpPr/>
          <p:nvPr/>
        </p:nvSpPr>
        <p:spPr>
          <a:xfrm>
            <a:off x="1547813" y="5661248"/>
            <a:ext cx="7381875" cy="830997"/>
          </a:xfrm>
          <a:prstGeom prst="rect">
            <a:avLst/>
          </a:prstGeom>
        </p:spPr>
        <p:txBody>
          <a:bodyPr wrap="square">
            <a:spAutoFit/>
          </a:bodyPr>
          <a:lstStyle/>
          <a:p>
            <a:r>
              <a:rPr lang="es-ES" sz="1600" b="1" dirty="0" smtClean="0">
                <a:solidFill>
                  <a:schemeClr val="tx1"/>
                </a:solidFill>
              </a:rPr>
              <a:t>JENTECH </a:t>
            </a:r>
            <a:r>
              <a:rPr lang="es-ES" sz="1600" b="1" dirty="0">
                <a:solidFill>
                  <a:schemeClr val="tx1"/>
                </a:solidFill>
              </a:rPr>
              <a:t>AG </a:t>
            </a:r>
            <a:r>
              <a:rPr lang="es-ES" sz="1600" b="1" dirty="0" smtClean="0">
                <a:solidFill>
                  <a:schemeClr val="tx1"/>
                </a:solidFill>
              </a:rPr>
              <a:t>junto </a:t>
            </a:r>
            <a:r>
              <a:rPr lang="es-ES" sz="1600" b="1" dirty="0">
                <a:solidFill>
                  <a:schemeClr val="tx1"/>
                </a:solidFill>
              </a:rPr>
              <a:t>con sus </a:t>
            </a:r>
            <a:r>
              <a:rPr lang="es-ES" sz="1600" b="1" dirty="0" smtClean="0">
                <a:solidFill>
                  <a:schemeClr val="tx1"/>
                </a:solidFill>
              </a:rPr>
              <a:t>subsidiarias  desarrolla softwares personalizados  y plataforma independiente  para </a:t>
            </a:r>
            <a:r>
              <a:rPr lang="es-ES" sz="1600" b="1" dirty="0">
                <a:solidFill>
                  <a:schemeClr val="tx1"/>
                </a:solidFill>
              </a:rPr>
              <a:t>medianas </a:t>
            </a:r>
            <a:r>
              <a:rPr lang="es-ES" sz="1600" b="1" dirty="0" smtClean="0">
                <a:solidFill>
                  <a:schemeClr val="tx1"/>
                </a:solidFill>
              </a:rPr>
              <a:t>empresas</a:t>
            </a:r>
            <a:r>
              <a:rPr lang="es-ES" sz="1200" b="1" dirty="0" smtClean="0">
                <a:solidFill>
                  <a:schemeClr val="tx1"/>
                </a:solidFill>
              </a:rPr>
              <a:t>.</a:t>
            </a:r>
            <a:endParaRPr lang="de-DE" sz="1200" b="1" dirty="0">
              <a:solidFill>
                <a:schemeClr val="tx1"/>
              </a:solidFill>
            </a:endParaRPr>
          </a:p>
        </p:txBody>
      </p:sp>
    </p:spTree>
  </p:cSld>
  <p:clrMapOvr>
    <a:masterClrMapping/>
  </p:clrMapOvr>
  <p:transition advClick="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00710"/>
                                        </p:tgtEl>
                                        <p:attrNameLst>
                                          <p:attrName>style.visibility</p:attrName>
                                        </p:attrNameLst>
                                      </p:cBhvr>
                                      <p:to>
                                        <p:strVal val="visible"/>
                                      </p:to>
                                    </p:set>
                                    <p:anim calcmode="lin" valueType="num">
                                      <p:cBhvr additive="base">
                                        <p:cTn id="7" dur="500" fill="hold"/>
                                        <p:tgtEl>
                                          <p:spTgt spid="200710"/>
                                        </p:tgtEl>
                                        <p:attrNameLst>
                                          <p:attrName>ppt_x</p:attrName>
                                        </p:attrNameLst>
                                      </p:cBhvr>
                                      <p:tavLst>
                                        <p:tav tm="0">
                                          <p:val>
                                            <p:strVal val="#ppt_x"/>
                                          </p:val>
                                        </p:tav>
                                        <p:tav tm="100000">
                                          <p:val>
                                            <p:strVal val="#ppt_x"/>
                                          </p:val>
                                        </p:tav>
                                      </p:tavLst>
                                    </p:anim>
                                    <p:anim calcmode="lin" valueType="num">
                                      <p:cBhvr additive="base">
                                        <p:cTn id="8" dur="500" fill="hold"/>
                                        <p:tgtEl>
                                          <p:spTgt spid="2007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00728"/>
                                        </p:tgtEl>
                                        <p:attrNameLst>
                                          <p:attrName>style.visibility</p:attrName>
                                        </p:attrNameLst>
                                      </p:cBhvr>
                                      <p:to>
                                        <p:strVal val="visible"/>
                                      </p:to>
                                    </p:set>
                                    <p:anim calcmode="lin" valueType="num">
                                      <p:cBhvr additive="base">
                                        <p:cTn id="11" dur="500" fill="hold"/>
                                        <p:tgtEl>
                                          <p:spTgt spid="200728"/>
                                        </p:tgtEl>
                                        <p:attrNameLst>
                                          <p:attrName>ppt_x</p:attrName>
                                        </p:attrNameLst>
                                      </p:cBhvr>
                                      <p:tavLst>
                                        <p:tav tm="0">
                                          <p:val>
                                            <p:strVal val="1+#ppt_w/2"/>
                                          </p:val>
                                        </p:tav>
                                        <p:tav tm="100000">
                                          <p:val>
                                            <p:strVal val="#ppt_x"/>
                                          </p:val>
                                        </p:tav>
                                      </p:tavLst>
                                    </p:anim>
                                    <p:anim calcmode="lin" valueType="num">
                                      <p:cBhvr additive="base">
                                        <p:cTn id="12" dur="500" fill="hold"/>
                                        <p:tgtEl>
                                          <p:spTgt spid="20072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0730"/>
                                        </p:tgtEl>
                                        <p:attrNameLst>
                                          <p:attrName>style.visibility</p:attrName>
                                        </p:attrNameLst>
                                      </p:cBhvr>
                                      <p:to>
                                        <p:strVal val="visible"/>
                                      </p:to>
                                    </p:set>
                                    <p:anim calcmode="lin" valueType="num">
                                      <p:cBhvr additive="base">
                                        <p:cTn id="15" dur="500" fill="hold"/>
                                        <p:tgtEl>
                                          <p:spTgt spid="200730"/>
                                        </p:tgtEl>
                                        <p:attrNameLst>
                                          <p:attrName>ppt_x</p:attrName>
                                        </p:attrNameLst>
                                      </p:cBhvr>
                                      <p:tavLst>
                                        <p:tav tm="0">
                                          <p:val>
                                            <p:strVal val="#ppt_x"/>
                                          </p:val>
                                        </p:tav>
                                        <p:tav tm="100000">
                                          <p:val>
                                            <p:strVal val="#ppt_x"/>
                                          </p:val>
                                        </p:tav>
                                      </p:tavLst>
                                    </p:anim>
                                    <p:anim calcmode="lin" valueType="num">
                                      <p:cBhvr additive="base">
                                        <p:cTn id="16" dur="500" fill="hold"/>
                                        <p:tgtEl>
                                          <p:spTgt spid="200730"/>
                                        </p:tgtEl>
                                        <p:attrNameLst>
                                          <p:attrName>ppt_y</p:attrName>
                                        </p:attrNameLst>
                                      </p:cBhvr>
                                      <p:tavLst>
                                        <p:tav tm="0">
                                          <p:val>
                                            <p:strVal val="1+#ppt_h/2"/>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00742"/>
                                        </p:tgtEl>
                                        <p:attrNameLst>
                                          <p:attrName>style.visibility</p:attrName>
                                        </p:attrNameLst>
                                      </p:cBhvr>
                                      <p:to>
                                        <p:strVal val="visible"/>
                                      </p:to>
                                    </p:set>
                                    <p:anim calcmode="lin" valueType="num">
                                      <p:cBhvr additive="base">
                                        <p:cTn id="19" dur="500" fill="hold"/>
                                        <p:tgtEl>
                                          <p:spTgt spid="200742"/>
                                        </p:tgtEl>
                                        <p:attrNameLst>
                                          <p:attrName>ppt_x</p:attrName>
                                        </p:attrNameLst>
                                      </p:cBhvr>
                                      <p:tavLst>
                                        <p:tav tm="0">
                                          <p:val>
                                            <p:strVal val="0-#ppt_w/2"/>
                                          </p:val>
                                        </p:tav>
                                        <p:tav tm="100000">
                                          <p:val>
                                            <p:strVal val="#ppt_x"/>
                                          </p:val>
                                        </p:tav>
                                      </p:tavLst>
                                    </p:anim>
                                    <p:anim calcmode="lin" valueType="num">
                                      <p:cBhvr additive="base">
                                        <p:cTn id="20" dur="500" fill="hold"/>
                                        <p:tgtEl>
                                          <p:spTgt spid="200742"/>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200746"/>
                                        </p:tgtEl>
                                        <p:attrNameLst>
                                          <p:attrName>style.visibility</p:attrName>
                                        </p:attrNameLst>
                                      </p:cBhvr>
                                      <p:to>
                                        <p:strVal val="visible"/>
                                      </p:to>
                                    </p:set>
                                    <p:anim calcmode="lin" valueType="num">
                                      <p:cBhvr additive="base">
                                        <p:cTn id="23" dur="500" fill="hold"/>
                                        <p:tgtEl>
                                          <p:spTgt spid="200746"/>
                                        </p:tgtEl>
                                        <p:attrNameLst>
                                          <p:attrName>ppt_x</p:attrName>
                                        </p:attrNameLst>
                                      </p:cBhvr>
                                      <p:tavLst>
                                        <p:tav tm="0">
                                          <p:val>
                                            <p:strVal val="0-#ppt_w/2"/>
                                          </p:val>
                                        </p:tav>
                                        <p:tav tm="100000">
                                          <p:val>
                                            <p:strVal val="#ppt_x"/>
                                          </p:val>
                                        </p:tav>
                                      </p:tavLst>
                                    </p:anim>
                                    <p:anim calcmode="lin" valueType="num">
                                      <p:cBhvr additive="base">
                                        <p:cTn id="24" dur="500" fill="hold"/>
                                        <p:tgtEl>
                                          <p:spTgt spid="20074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00743"/>
                                        </p:tgtEl>
                                        <p:attrNameLst>
                                          <p:attrName>style.visibility</p:attrName>
                                        </p:attrNameLst>
                                      </p:cBhvr>
                                      <p:to>
                                        <p:strVal val="visible"/>
                                      </p:to>
                                    </p:set>
                                    <p:anim calcmode="lin" valueType="num">
                                      <p:cBhvr additive="base">
                                        <p:cTn id="27" dur="500" fill="hold"/>
                                        <p:tgtEl>
                                          <p:spTgt spid="200743"/>
                                        </p:tgtEl>
                                        <p:attrNameLst>
                                          <p:attrName>ppt_x</p:attrName>
                                        </p:attrNameLst>
                                      </p:cBhvr>
                                      <p:tavLst>
                                        <p:tav tm="0">
                                          <p:val>
                                            <p:strVal val="0-#ppt_w/2"/>
                                          </p:val>
                                        </p:tav>
                                        <p:tav tm="100000">
                                          <p:val>
                                            <p:strVal val="#ppt_x"/>
                                          </p:val>
                                        </p:tav>
                                      </p:tavLst>
                                    </p:anim>
                                    <p:anim calcmode="lin" valueType="num">
                                      <p:cBhvr additive="base">
                                        <p:cTn id="28" dur="500" fill="hold"/>
                                        <p:tgtEl>
                                          <p:spTgt spid="200743"/>
                                        </p:tgtEl>
                                        <p:attrNameLst>
                                          <p:attrName>ppt_y</p:attrName>
                                        </p:attrNameLst>
                                      </p:cBhvr>
                                      <p:tavLst>
                                        <p:tav tm="0">
                                          <p:val>
                                            <p:strVal val="#ppt_y"/>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0734"/>
                                        </p:tgtEl>
                                        <p:attrNameLst>
                                          <p:attrName>style.visibility</p:attrName>
                                        </p:attrNameLst>
                                      </p:cBhvr>
                                      <p:to>
                                        <p:strVal val="visible"/>
                                      </p:to>
                                    </p:set>
                                    <p:anim calcmode="lin" valueType="num">
                                      <p:cBhvr additive="base">
                                        <p:cTn id="31" dur="500" fill="hold"/>
                                        <p:tgtEl>
                                          <p:spTgt spid="200734"/>
                                        </p:tgtEl>
                                        <p:attrNameLst>
                                          <p:attrName>ppt_x</p:attrName>
                                        </p:attrNameLst>
                                      </p:cBhvr>
                                      <p:tavLst>
                                        <p:tav tm="0">
                                          <p:val>
                                            <p:strVal val="#ppt_x"/>
                                          </p:val>
                                        </p:tav>
                                        <p:tav tm="100000">
                                          <p:val>
                                            <p:strVal val="#ppt_x"/>
                                          </p:val>
                                        </p:tav>
                                      </p:tavLst>
                                    </p:anim>
                                    <p:anim calcmode="lin" valueType="num">
                                      <p:cBhvr additive="base">
                                        <p:cTn id="32" dur="500" fill="hold"/>
                                        <p:tgtEl>
                                          <p:spTgt spid="20073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0735"/>
                                        </p:tgtEl>
                                        <p:attrNameLst>
                                          <p:attrName>style.visibility</p:attrName>
                                        </p:attrNameLst>
                                      </p:cBhvr>
                                      <p:to>
                                        <p:strVal val="visible"/>
                                      </p:to>
                                    </p:set>
                                    <p:anim calcmode="lin" valueType="num">
                                      <p:cBhvr additive="base">
                                        <p:cTn id="35" dur="500" fill="hold"/>
                                        <p:tgtEl>
                                          <p:spTgt spid="200735"/>
                                        </p:tgtEl>
                                        <p:attrNameLst>
                                          <p:attrName>ppt_x</p:attrName>
                                        </p:attrNameLst>
                                      </p:cBhvr>
                                      <p:tavLst>
                                        <p:tav tm="0">
                                          <p:val>
                                            <p:strVal val="#ppt_x"/>
                                          </p:val>
                                        </p:tav>
                                        <p:tav tm="100000">
                                          <p:val>
                                            <p:strVal val="#ppt_x"/>
                                          </p:val>
                                        </p:tav>
                                      </p:tavLst>
                                    </p:anim>
                                    <p:anim calcmode="lin" valueType="num">
                                      <p:cBhvr additive="base">
                                        <p:cTn id="36" dur="500" fill="hold"/>
                                        <p:tgtEl>
                                          <p:spTgt spid="20073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00748"/>
                                        </p:tgtEl>
                                        <p:attrNameLst>
                                          <p:attrName>style.visibility</p:attrName>
                                        </p:attrNameLst>
                                      </p:cBhvr>
                                      <p:to>
                                        <p:strVal val="visible"/>
                                      </p:to>
                                    </p:set>
                                    <p:anim calcmode="lin" valueType="num">
                                      <p:cBhvr additive="base">
                                        <p:cTn id="39" dur="500" fill="hold"/>
                                        <p:tgtEl>
                                          <p:spTgt spid="200748"/>
                                        </p:tgtEl>
                                        <p:attrNameLst>
                                          <p:attrName>ppt_x</p:attrName>
                                        </p:attrNameLst>
                                      </p:cBhvr>
                                      <p:tavLst>
                                        <p:tav tm="0">
                                          <p:val>
                                            <p:strVal val="#ppt_x"/>
                                          </p:val>
                                        </p:tav>
                                        <p:tav tm="100000">
                                          <p:val>
                                            <p:strVal val="#ppt_x"/>
                                          </p:val>
                                        </p:tav>
                                      </p:tavLst>
                                    </p:anim>
                                    <p:anim calcmode="lin" valueType="num">
                                      <p:cBhvr additive="base">
                                        <p:cTn id="40" dur="500" fill="hold"/>
                                        <p:tgtEl>
                                          <p:spTgt spid="200748"/>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fill="hold"/>
                                        <p:tgtEl>
                                          <p:spTgt spid="27"/>
                                        </p:tgtEl>
                                        <p:attrNameLst>
                                          <p:attrName>ppt_x</p:attrName>
                                        </p:attrNameLst>
                                      </p:cBhvr>
                                      <p:tavLst>
                                        <p:tav tm="0">
                                          <p:val>
                                            <p:strVal val="#ppt_x"/>
                                          </p:val>
                                        </p:tav>
                                        <p:tav tm="100000">
                                          <p:val>
                                            <p:strVal val="#ppt_x"/>
                                          </p:val>
                                        </p:tav>
                                      </p:tavLst>
                                    </p:anim>
                                    <p:anim calcmode="lin" valueType="num">
                                      <p:cBhvr additive="base">
                                        <p:cTn id="4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0" grpId="0" autoUpdateAnimBg="0"/>
      <p:bldP spid="200728" grpId="0"/>
      <p:bldP spid="200730" grpId="0" animBg="1"/>
      <p:bldP spid="200734" grpId="0"/>
      <p:bldP spid="200735" grpId="0"/>
      <p:bldP spid="200742" grpId="0" animBg="1"/>
      <p:bldP spid="200743" grpId="0" animBg="1"/>
      <p:bldP spid="200746" grpId="0" animBg="1"/>
      <p:bldP spid="200748" grpId="0"/>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7504" name="Rectangle 224"/>
          <p:cNvSpPr>
            <a:spLocks noChangeArrowheads="1"/>
          </p:cNvSpPr>
          <p:nvPr/>
        </p:nvSpPr>
        <p:spPr bwMode="auto">
          <a:xfrm>
            <a:off x="5226050" y="1600200"/>
            <a:ext cx="3810000" cy="4852988"/>
          </a:xfrm>
          <a:prstGeom prst="rect">
            <a:avLst/>
          </a:prstGeom>
          <a:gradFill rotWithShape="0">
            <a:gsLst>
              <a:gs pos="0">
                <a:srgbClr val="FFCC99"/>
              </a:gs>
              <a:gs pos="100000">
                <a:srgbClr val="FFFFFF"/>
              </a:gs>
            </a:gsLst>
            <a:lin ang="0" scaled="1"/>
          </a:gradFill>
          <a:ln w="9525">
            <a:solidFill>
              <a:schemeClr val="tx1"/>
            </a:solidFill>
            <a:miter lim="800000"/>
            <a:headEnd/>
            <a:tailEnd/>
          </a:ln>
        </p:spPr>
        <p:txBody>
          <a:bodyPr wrap="none" anchor="ctr"/>
          <a:lstStyle/>
          <a:p>
            <a:endParaRPr lang="de-DE" sz="2800" b="1" dirty="0" smtClean="0">
              <a:solidFill>
                <a:srgbClr val="CC6600"/>
              </a:solidFill>
              <a:latin typeface="Arial" charset="0"/>
            </a:endParaRPr>
          </a:p>
          <a:p>
            <a:r>
              <a:rPr lang="de-DE" sz="2800" b="1" dirty="0" err="1" smtClean="0">
                <a:solidFill>
                  <a:srgbClr val="CC6600"/>
                </a:solidFill>
                <a:latin typeface="Arial" charset="0"/>
              </a:rPr>
              <a:t>Productos</a:t>
            </a:r>
            <a:r>
              <a:rPr lang="de-DE" sz="3200" b="1" dirty="0" smtClean="0">
                <a:solidFill>
                  <a:srgbClr val="CC6600"/>
                </a:solidFill>
                <a:latin typeface="Arial" charset="0"/>
              </a:rPr>
              <a:t> </a:t>
            </a:r>
            <a:r>
              <a:rPr lang="de-DE" sz="3200" dirty="0" smtClean="0">
                <a:solidFill>
                  <a:schemeClr val="tx1"/>
                </a:solidFill>
                <a:latin typeface="Arial" charset="0"/>
              </a:rPr>
              <a:t>               </a:t>
            </a:r>
            <a:endParaRPr lang="de-DE" sz="3200" dirty="0">
              <a:solidFill>
                <a:schemeClr val="tx1"/>
              </a:solidFill>
              <a:latin typeface="Arial" charset="0"/>
            </a:endParaRPr>
          </a:p>
          <a:p>
            <a:endParaRPr lang="de-DE" sz="3800" dirty="0">
              <a:solidFill>
                <a:schemeClr val="tx1"/>
              </a:solidFill>
              <a:latin typeface="Arial" charset="0"/>
            </a:endParaRPr>
          </a:p>
          <a:p>
            <a:endParaRPr lang="de-DE" sz="3800" dirty="0">
              <a:solidFill>
                <a:schemeClr val="tx1"/>
              </a:solidFill>
              <a:latin typeface="Arial" charset="0"/>
            </a:endParaRPr>
          </a:p>
        </p:txBody>
      </p:sp>
      <p:sp>
        <p:nvSpPr>
          <p:cNvPr id="97505" name="Rectangle 225"/>
          <p:cNvSpPr>
            <a:spLocks noChangeArrowheads="1"/>
          </p:cNvSpPr>
          <p:nvPr/>
        </p:nvSpPr>
        <p:spPr bwMode="auto">
          <a:xfrm>
            <a:off x="1283494" y="1576388"/>
            <a:ext cx="3810000" cy="4838700"/>
          </a:xfrm>
          <a:prstGeom prst="rect">
            <a:avLst/>
          </a:prstGeom>
          <a:gradFill rotWithShape="0">
            <a:gsLst>
              <a:gs pos="0">
                <a:srgbClr val="FFFFFF"/>
              </a:gs>
              <a:gs pos="100000">
                <a:srgbClr val="CCFFFF"/>
              </a:gs>
            </a:gsLst>
            <a:lin ang="0" scaled="1"/>
          </a:gradFill>
          <a:ln w="9525">
            <a:solidFill>
              <a:schemeClr val="tx1"/>
            </a:solidFill>
            <a:miter lim="800000"/>
            <a:headEnd/>
            <a:tailEnd/>
          </a:ln>
        </p:spPr>
        <p:txBody>
          <a:bodyPr wrap="none" anchor="ctr"/>
          <a:lstStyle/>
          <a:p>
            <a:pPr algn="ctr"/>
            <a:r>
              <a:rPr lang="de-DE" sz="3600" dirty="0">
                <a:solidFill>
                  <a:schemeClr val="tx1"/>
                </a:solidFill>
                <a:latin typeface="Arial" charset="0"/>
              </a:rPr>
              <a:t>              </a:t>
            </a:r>
            <a:endParaRPr lang="de-DE" sz="3600" dirty="0" smtClean="0">
              <a:solidFill>
                <a:schemeClr val="tx1"/>
              </a:solidFill>
              <a:latin typeface="Arial" charset="0"/>
            </a:endParaRPr>
          </a:p>
          <a:p>
            <a:pPr algn="ctr"/>
            <a:r>
              <a:rPr lang="de-DE" sz="2800" b="1" dirty="0" smtClean="0">
                <a:solidFill>
                  <a:schemeClr val="accent2"/>
                </a:solidFill>
                <a:latin typeface="Arial" charset="0"/>
              </a:rPr>
              <a:t>             </a:t>
            </a:r>
            <a:r>
              <a:rPr lang="de-DE" sz="2800" b="1" dirty="0" smtClean="0">
                <a:solidFill>
                  <a:schemeClr val="accent2"/>
                </a:solidFill>
                <a:latin typeface="Arial" charset="0"/>
              </a:rPr>
              <a:t>          </a:t>
            </a:r>
            <a:r>
              <a:rPr lang="de-DE" sz="2800" b="1" dirty="0" err="1" smtClean="0">
                <a:solidFill>
                  <a:schemeClr val="accent2"/>
                </a:solidFill>
                <a:latin typeface="Arial" charset="0"/>
              </a:rPr>
              <a:t>Servicios</a:t>
            </a:r>
            <a:endParaRPr lang="de-DE" sz="2800" b="1" dirty="0">
              <a:solidFill>
                <a:schemeClr val="accent2"/>
              </a:solidFill>
              <a:latin typeface="Arial" charset="0"/>
            </a:endParaRPr>
          </a:p>
          <a:p>
            <a:pPr algn="ctr"/>
            <a:endParaRPr lang="de-DE" sz="4000" dirty="0">
              <a:solidFill>
                <a:schemeClr val="tx1"/>
              </a:solidFill>
              <a:latin typeface="Arial" charset="0"/>
            </a:endParaRPr>
          </a:p>
          <a:p>
            <a:pPr algn="ctr"/>
            <a:endParaRPr lang="de-DE" sz="4000" dirty="0">
              <a:solidFill>
                <a:schemeClr val="tx1"/>
              </a:solidFill>
              <a:latin typeface="Arial" charset="0"/>
            </a:endParaRPr>
          </a:p>
        </p:txBody>
      </p:sp>
      <p:sp>
        <p:nvSpPr>
          <p:cNvPr id="97282" name="Rectangle 2"/>
          <p:cNvSpPr>
            <a:spLocks noGrp="1" noChangeArrowheads="1"/>
          </p:cNvSpPr>
          <p:nvPr>
            <p:ph type="title"/>
          </p:nvPr>
        </p:nvSpPr>
        <p:spPr>
          <a:xfrm>
            <a:off x="1600200" y="152400"/>
            <a:ext cx="7004248" cy="685800"/>
          </a:xfrm>
        </p:spPr>
        <p:txBody>
          <a:bodyPr/>
          <a:lstStyle/>
          <a:p>
            <a:pPr algn="ctr" eaLnBrk="1" hangingPunct="1"/>
            <a:r>
              <a:rPr lang="de-DE" sz="3200" dirty="0" err="1" smtClean="0"/>
              <a:t>Actividad</a:t>
            </a:r>
            <a:r>
              <a:rPr lang="de-DE" sz="3200" dirty="0" smtClean="0"/>
              <a:t> </a:t>
            </a:r>
            <a:r>
              <a:rPr lang="de-DE" sz="3200" dirty="0" err="1" smtClean="0"/>
              <a:t>comercial</a:t>
            </a:r>
            <a:endParaRPr lang="de-DE" sz="3200" dirty="0" smtClean="0"/>
          </a:p>
        </p:txBody>
      </p:sp>
      <p:sp>
        <p:nvSpPr>
          <p:cNvPr id="97506" name="Rectangle 226"/>
          <p:cNvSpPr>
            <a:spLocks noChangeArrowheads="1"/>
          </p:cNvSpPr>
          <p:nvPr/>
        </p:nvSpPr>
        <p:spPr bwMode="auto">
          <a:xfrm>
            <a:off x="4140869" y="1709738"/>
            <a:ext cx="2133600" cy="1143000"/>
          </a:xfrm>
          <a:prstGeom prst="rect">
            <a:avLst/>
          </a:prstGeom>
          <a:solidFill>
            <a:schemeClr val="accent1">
              <a:alpha val="50000"/>
            </a:schemeClr>
          </a:solidFill>
          <a:ln w="9525">
            <a:solidFill>
              <a:schemeClr val="tx1"/>
            </a:solidFill>
            <a:miter lim="800000"/>
            <a:headEnd/>
            <a:tailEnd/>
          </a:ln>
          <a:effectLst>
            <a:outerShdw dist="53882" dir="18900000" algn="ctr" rotWithShape="0">
              <a:schemeClr val="bg2"/>
            </a:outerShdw>
          </a:effectLst>
        </p:spPr>
        <p:txBody>
          <a:bodyPr wrap="none" anchor="ctr"/>
          <a:lstStyle/>
          <a:p>
            <a:pPr algn="ctr">
              <a:defRPr/>
            </a:pPr>
            <a:r>
              <a:rPr lang="de-DE" b="1" dirty="0" smtClean="0">
                <a:solidFill>
                  <a:schemeClr val="tx1"/>
                </a:solidFill>
                <a:latin typeface="Arial" charset="0"/>
              </a:rPr>
              <a:t>JENTECH</a:t>
            </a:r>
          </a:p>
          <a:p>
            <a:pPr algn="ctr">
              <a:defRPr/>
            </a:pPr>
            <a:r>
              <a:rPr lang="de-DE" sz="1600" b="1" dirty="0">
                <a:solidFill>
                  <a:schemeClr val="tx1"/>
                </a:solidFill>
                <a:latin typeface="Arial" charset="0"/>
              </a:rPr>
              <a:t>y</a:t>
            </a:r>
            <a:r>
              <a:rPr lang="de-DE" sz="1600" b="1" dirty="0" smtClean="0">
                <a:solidFill>
                  <a:schemeClr val="tx1"/>
                </a:solidFill>
                <a:latin typeface="Arial" charset="0"/>
              </a:rPr>
              <a:t> </a:t>
            </a:r>
            <a:r>
              <a:rPr lang="de-DE" sz="1600" b="1" dirty="0" err="1" smtClean="0">
                <a:solidFill>
                  <a:schemeClr val="tx1"/>
                </a:solidFill>
                <a:latin typeface="Arial" charset="0"/>
              </a:rPr>
              <a:t>su</a:t>
            </a:r>
            <a:endParaRPr lang="de-DE" sz="1600" b="1" dirty="0">
              <a:solidFill>
                <a:schemeClr val="tx1"/>
              </a:solidFill>
              <a:latin typeface="Arial" charset="0"/>
            </a:endParaRPr>
          </a:p>
          <a:p>
            <a:pPr algn="ctr">
              <a:defRPr/>
            </a:pPr>
            <a:r>
              <a:rPr lang="de-DE" sz="1400" b="1" dirty="0" err="1" smtClean="0">
                <a:solidFill>
                  <a:schemeClr val="tx1"/>
                </a:solidFill>
                <a:latin typeface="Arial" charset="0"/>
              </a:rPr>
              <a:t>Grupo</a:t>
            </a:r>
            <a:r>
              <a:rPr lang="de-DE" sz="1400" b="1" dirty="0" smtClean="0">
                <a:solidFill>
                  <a:schemeClr val="tx1"/>
                </a:solidFill>
                <a:latin typeface="Arial" charset="0"/>
              </a:rPr>
              <a:t> de </a:t>
            </a:r>
            <a:r>
              <a:rPr lang="de-DE" sz="1400" b="1" dirty="0" err="1" smtClean="0">
                <a:solidFill>
                  <a:schemeClr val="tx1"/>
                </a:solidFill>
                <a:latin typeface="Arial" charset="0"/>
              </a:rPr>
              <a:t>Empresas</a:t>
            </a:r>
            <a:endParaRPr lang="de-DE" sz="1400" b="1" dirty="0">
              <a:solidFill>
                <a:schemeClr val="tx1"/>
              </a:solidFill>
              <a:latin typeface="Arial" charset="0"/>
            </a:endParaRPr>
          </a:p>
        </p:txBody>
      </p:sp>
      <p:sp>
        <p:nvSpPr>
          <p:cNvPr id="97507" name="Rectangle 227"/>
          <p:cNvSpPr>
            <a:spLocks noChangeArrowheads="1"/>
          </p:cNvSpPr>
          <p:nvPr/>
        </p:nvSpPr>
        <p:spPr bwMode="auto">
          <a:xfrm>
            <a:off x="1492250" y="3831208"/>
            <a:ext cx="1752600" cy="2477517"/>
          </a:xfrm>
          <a:prstGeom prst="rect">
            <a:avLst/>
          </a:prstGeom>
          <a:gradFill rotWithShape="0">
            <a:gsLst>
              <a:gs pos="0">
                <a:schemeClr val="accent1"/>
              </a:gs>
              <a:gs pos="100000">
                <a:schemeClr val="bg1"/>
              </a:gs>
            </a:gsLst>
            <a:lin ang="5400000" scaled="1"/>
          </a:gradFill>
          <a:ln w="9525">
            <a:solidFill>
              <a:schemeClr val="tx1"/>
            </a:solidFill>
            <a:miter lim="800000"/>
            <a:headEnd/>
            <a:tailEnd/>
          </a:ln>
        </p:spPr>
        <p:txBody>
          <a:bodyPr wrap="none" anchor="ctr"/>
          <a:lstStyle/>
          <a:p>
            <a:pPr algn="ctr"/>
            <a:r>
              <a:rPr lang="de-DE" sz="2000" b="1" dirty="0" err="1" smtClean="0">
                <a:solidFill>
                  <a:schemeClr val="tx1"/>
                </a:solidFill>
                <a:latin typeface="Arial" charset="0"/>
              </a:rPr>
              <a:t>Servicios</a:t>
            </a:r>
            <a:r>
              <a:rPr lang="de-DE" sz="2000" b="1" dirty="0" smtClean="0">
                <a:solidFill>
                  <a:schemeClr val="tx1"/>
                </a:solidFill>
                <a:latin typeface="Arial" charset="0"/>
              </a:rPr>
              <a:t> de</a:t>
            </a:r>
            <a:endParaRPr lang="de-DE" sz="2000" b="1" dirty="0">
              <a:solidFill>
                <a:schemeClr val="tx1"/>
              </a:solidFill>
              <a:latin typeface="Arial" charset="0"/>
            </a:endParaRPr>
          </a:p>
          <a:p>
            <a:pPr algn="ctr"/>
            <a:r>
              <a:rPr lang="de-DE" sz="2000" b="1" dirty="0" smtClean="0">
                <a:solidFill>
                  <a:schemeClr val="tx1"/>
                </a:solidFill>
                <a:latin typeface="Arial" charset="0"/>
              </a:rPr>
              <a:t>Internet</a:t>
            </a:r>
            <a:endParaRPr lang="de-DE" sz="2000" b="1" dirty="0">
              <a:solidFill>
                <a:schemeClr val="tx1"/>
              </a:solidFill>
              <a:latin typeface="Arial" charset="0"/>
            </a:endParaRPr>
          </a:p>
          <a:p>
            <a:pPr algn="ctr"/>
            <a:endParaRPr lang="de-DE" sz="1400" b="1" dirty="0">
              <a:solidFill>
                <a:schemeClr val="tx1"/>
              </a:solidFill>
              <a:latin typeface="Arial" charset="0"/>
            </a:endParaRPr>
          </a:p>
          <a:p>
            <a:pPr algn="ctr"/>
            <a:r>
              <a:rPr lang="de-DE" sz="1400" b="1" dirty="0" smtClean="0">
                <a:solidFill>
                  <a:schemeClr val="tx1"/>
                </a:solidFill>
                <a:latin typeface="Arial" charset="0"/>
                <a:cs typeface="Arial" charset="0"/>
              </a:rPr>
              <a:t>Base de </a:t>
            </a:r>
            <a:r>
              <a:rPr lang="de-DE" sz="1400" b="1" dirty="0" err="1" smtClean="0">
                <a:solidFill>
                  <a:schemeClr val="tx1"/>
                </a:solidFill>
                <a:latin typeface="Arial" charset="0"/>
                <a:cs typeface="Arial" charset="0"/>
              </a:rPr>
              <a:t>datos</a:t>
            </a:r>
            <a:endParaRPr lang="de-DE" sz="1400" b="1" dirty="0">
              <a:solidFill>
                <a:schemeClr val="tx1"/>
              </a:solidFill>
              <a:latin typeface="Arial" charset="0"/>
              <a:cs typeface="Arial" charset="0"/>
            </a:endParaRPr>
          </a:p>
          <a:p>
            <a:pPr algn="ctr"/>
            <a:r>
              <a:rPr lang="de-DE" sz="1400" b="1" dirty="0" err="1" smtClean="0">
                <a:solidFill>
                  <a:schemeClr val="tx1"/>
                </a:solidFill>
                <a:latin typeface="Arial" charset="0"/>
                <a:cs typeface="Arial" charset="0"/>
              </a:rPr>
              <a:t>Sistema</a:t>
            </a:r>
            <a:r>
              <a:rPr lang="de-DE" sz="1400" b="1" dirty="0" smtClean="0">
                <a:solidFill>
                  <a:schemeClr val="tx1"/>
                </a:solidFill>
                <a:latin typeface="Arial" charset="0"/>
                <a:cs typeface="Arial" charset="0"/>
              </a:rPr>
              <a:t> de </a:t>
            </a:r>
            <a:r>
              <a:rPr lang="de-DE" sz="1400" b="1" dirty="0" err="1" smtClean="0">
                <a:solidFill>
                  <a:schemeClr val="tx1"/>
                </a:solidFill>
                <a:latin typeface="Arial" charset="0"/>
                <a:cs typeface="Arial" charset="0"/>
              </a:rPr>
              <a:t>tiendas</a:t>
            </a:r>
            <a:endParaRPr lang="de-DE" sz="1400" b="1" dirty="0" smtClean="0">
              <a:solidFill>
                <a:schemeClr val="tx1"/>
              </a:solidFill>
              <a:latin typeface="Arial" charset="0"/>
              <a:cs typeface="Arial" charset="0"/>
            </a:endParaRPr>
          </a:p>
          <a:p>
            <a:pPr algn="ctr"/>
            <a:r>
              <a:rPr lang="de-DE" sz="1400" b="1" dirty="0" smtClean="0">
                <a:solidFill>
                  <a:schemeClr val="tx1"/>
                </a:solidFill>
                <a:latin typeface="Arial" charset="0"/>
                <a:cs typeface="Arial" charset="0"/>
              </a:rPr>
              <a:t>Casa Web</a:t>
            </a:r>
          </a:p>
          <a:p>
            <a:pPr algn="ctr"/>
            <a:r>
              <a:rPr lang="de-DE" sz="1400" b="1" dirty="0" err="1" smtClean="0">
                <a:solidFill>
                  <a:schemeClr val="tx1"/>
                </a:solidFill>
                <a:latin typeface="Arial" charset="0"/>
                <a:cs typeface="Arial" charset="0"/>
              </a:rPr>
              <a:t>Diseño</a:t>
            </a:r>
            <a:r>
              <a:rPr lang="de-DE" sz="1400" b="1" dirty="0" smtClean="0">
                <a:solidFill>
                  <a:schemeClr val="tx1"/>
                </a:solidFill>
                <a:latin typeface="Arial" charset="0"/>
                <a:cs typeface="Arial" charset="0"/>
              </a:rPr>
              <a:t> Web, </a:t>
            </a:r>
            <a:endParaRPr lang="de-DE" sz="1400" b="1" dirty="0">
              <a:solidFill>
                <a:schemeClr val="tx1"/>
              </a:solidFill>
              <a:latin typeface="Arial" charset="0"/>
              <a:cs typeface="Arial" charset="0"/>
            </a:endParaRPr>
          </a:p>
          <a:p>
            <a:pPr algn="ctr"/>
            <a:r>
              <a:rPr lang="de-DE" sz="1400" b="1" dirty="0" smtClean="0">
                <a:solidFill>
                  <a:schemeClr val="tx1"/>
                </a:solidFill>
                <a:latin typeface="Arial" charset="0"/>
                <a:cs typeface="Arial" charset="0"/>
              </a:rPr>
              <a:t>E-Business </a:t>
            </a:r>
            <a:endParaRPr lang="de-DE" sz="1400" b="1" dirty="0">
              <a:solidFill>
                <a:schemeClr val="tx1"/>
              </a:solidFill>
              <a:latin typeface="Arial" charset="0"/>
              <a:cs typeface="Arial" charset="0"/>
            </a:endParaRPr>
          </a:p>
          <a:p>
            <a:pPr algn="ctr"/>
            <a:r>
              <a:rPr lang="de-DE" sz="1400" b="1" dirty="0" err="1" smtClean="0">
                <a:solidFill>
                  <a:schemeClr val="tx1"/>
                </a:solidFill>
                <a:latin typeface="Arial" charset="0"/>
                <a:cs typeface="Arial" charset="0"/>
              </a:rPr>
              <a:t>Soluciones</a:t>
            </a:r>
            <a:r>
              <a:rPr lang="de-DE" sz="1400" b="1" dirty="0" smtClean="0">
                <a:solidFill>
                  <a:schemeClr val="tx1"/>
                </a:solidFill>
                <a:latin typeface="Arial" charset="0"/>
                <a:cs typeface="Arial" charset="0"/>
              </a:rPr>
              <a:t> </a:t>
            </a:r>
            <a:endParaRPr lang="de-DE" sz="1400" b="1" dirty="0">
              <a:solidFill>
                <a:schemeClr val="tx1"/>
              </a:solidFill>
              <a:latin typeface="Arial" charset="0"/>
              <a:cs typeface="Arial" charset="0"/>
            </a:endParaRPr>
          </a:p>
          <a:p>
            <a:pPr algn="ctr"/>
            <a:endParaRPr lang="de-DE" sz="1400" b="1" dirty="0">
              <a:solidFill>
                <a:schemeClr val="tx1"/>
              </a:solidFill>
              <a:latin typeface="Arial" charset="0"/>
            </a:endParaRPr>
          </a:p>
        </p:txBody>
      </p:sp>
      <p:sp>
        <p:nvSpPr>
          <p:cNvPr id="97508" name="Rectangle 228"/>
          <p:cNvSpPr>
            <a:spLocks noChangeArrowheads="1"/>
          </p:cNvSpPr>
          <p:nvPr/>
        </p:nvSpPr>
        <p:spPr bwMode="auto">
          <a:xfrm>
            <a:off x="1424006" y="1709738"/>
            <a:ext cx="2146949" cy="1791270"/>
          </a:xfrm>
          <a:prstGeom prst="rect">
            <a:avLst/>
          </a:prstGeom>
          <a:gradFill rotWithShape="0">
            <a:gsLst>
              <a:gs pos="0">
                <a:schemeClr val="accent1"/>
              </a:gs>
              <a:gs pos="100000">
                <a:schemeClr val="bg1"/>
              </a:gs>
            </a:gsLst>
            <a:lin ang="5400000" scaled="1"/>
          </a:gradFill>
          <a:ln w="9525">
            <a:solidFill>
              <a:schemeClr val="tx1"/>
            </a:solidFill>
            <a:miter lim="800000"/>
            <a:headEnd/>
            <a:tailEnd/>
          </a:ln>
        </p:spPr>
        <p:txBody>
          <a:bodyPr wrap="none" anchor="ctr"/>
          <a:lstStyle/>
          <a:p>
            <a:pPr algn="ctr"/>
            <a:endParaRPr lang="de-DE" sz="2000" b="1" dirty="0" smtClean="0">
              <a:solidFill>
                <a:schemeClr val="tx1"/>
              </a:solidFill>
              <a:latin typeface="Arial" charset="0"/>
            </a:endParaRPr>
          </a:p>
          <a:p>
            <a:pPr algn="ctr"/>
            <a:r>
              <a:rPr lang="de-DE" sz="2000" b="1" dirty="0" err="1" smtClean="0">
                <a:solidFill>
                  <a:schemeClr val="tx1"/>
                </a:solidFill>
                <a:latin typeface="Arial" charset="0"/>
              </a:rPr>
              <a:t>Desarrollo</a:t>
            </a:r>
            <a:endParaRPr lang="de-DE" sz="2000" b="1" dirty="0" smtClean="0">
              <a:solidFill>
                <a:schemeClr val="tx1"/>
              </a:solidFill>
              <a:latin typeface="Arial" charset="0"/>
            </a:endParaRPr>
          </a:p>
          <a:p>
            <a:pPr algn="ctr"/>
            <a:r>
              <a:rPr lang="de-DE" sz="2000" b="1" dirty="0" smtClean="0">
                <a:solidFill>
                  <a:schemeClr val="tx1"/>
                </a:solidFill>
                <a:latin typeface="Arial" charset="0"/>
              </a:rPr>
              <a:t>de</a:t>
            </a:r>
          </a:p>
          <a:p>
            <a:pPr algn="ctr"/>
            <a:r>
              <a:rPr lang="de-DE" sz="2000" b="1" dirty="0" smtClean="0">
                <a:solidFill>
                  <a:schemeClr val="tx1"/>
                </a:solidFill>
                <a:latin typeface="Arial" charset="0"/>
              </a:rPr>
              <a:t>Software</a:t>
            </a:r>
          </a:p>
          <a:p>
            <a:r>
              <a:rPr lang="de-DE" sz="1400" b="1" dirty="0" err="1" smtClean="0">
                <a:solidFill>
                  <a:schemeClr val="tx1"/>
                </a:solidFill>
                <a:latin typeface="Arial" charset="0"/>
                <a:cs typeface="Arial" charset="0"/>
              </a:rPr>
              <a:t>Programación</a:t>
            </a:r>
            <a:r>
              <a:rPr lang="de-DE" sz="1400" b="1" dirty="0" smtClean="0">
                <a:solidFill>
                  <a:schemeClr val="tx1"/>
                </a:solidFill>
                <a:latin typeface="Arial" charset="0"/>
                <a:cs typeface="Arial" charset="0"/>
              </a:rPr>
              <a:t> en </a:t>
            </a:r>
            <a:r>
              <a:rPr lang="de-DE" sz="1400" b="1" dirty="0">
                <a:solidFill>
                  <a:schemeClr val="tx1"/>
                </a:solidFill>
                <a:latin typeface="Arial" charset="0"/>
                <a:cs typeface="Arial" charset="0"/>
              </a:rPr>
              <a:t>C, C++ </a:t>
            </a:r>
            <a:endParaRPr lang="de-DE" sz="1400" b="1" dirty="0" smtClean="0">
              <a:solidFill>
                <a:schemeClr val="tx1"/>
              </a:solidFill>
              <a:latin typeface="Arial" charset="0"/>
              <a:cs typeface="Arial" charset="0"/>
            </a:endParaRPr>
          </a:p>
          <a:p>
            <a:r>
              <a:rPr lang="de-DE" sz="1400" b="1" dirty="0" smtClean="0">
                <a:solidFill>
                  <a:schemeClr val="tx1"/>
                </a:solidFill>
                <a:latin typeface="Arial" charset="0"/>
                <a:cs typeface="Arial" charset="0"/>
              </a:rPr>
              <a:t>y </a:t>
            </a:r>
            <a:r>
              <a:rPr lang="de-DE" sz="1400" b="1" dirty="0">
                <a:solidFill>
                  <a:schemeClr val="tx1"/>
                </a:solidFill>
                <a:latin typeface="Arial" charset="0"/>
                <a:cs typeface="Arial" charset="0"/>
              </a:rPr>
              <a:t>C</a:t>
            </a:r>
            <a:r>
              <a:rPr lang="de-DE" sz="1400" b="1" dirty="0" smtClean="0">
                <a:solidFill>
                  <a:schemeClr val="tx1"/>
                </a:solidFill>
                <a:latin typeface="Arial" charset="0"/>
                <a:cs typeface="Arial" charset="0"/>
              </a:rPr>
              <a:t>#, Java, </a:t>
            </a:r>
            <a:r>
              <a:rPr lang="de-DE" sz="1400" b="1" dirty="0" err="1" smtClean="0">
                <a:solidFill>
                  <a:schemeClr val="tx1"/>
                </a:solidFill>
                <a:latin typeface="Arial" charset="0"/>
                <a:cs typeface="Arial" charset="0"/>
              </a:rPr>
              <a:t>Matlab</a:t>
            </a:r>
            <a:r>
              <a:rPr lang="de-DE" sz="1400" b="1" dirty="0" smtClean="0">
                <a:solidFill>
                  <a:schemeClr val="tx1"/>
                </a:solidFill>
                <a:latin typeface="Arial" charset="0"/>
                <a:cs typeface="Arial" charset="0"/>
              </a:rPr>
              <a:t>,</a:t>
            </a:r>
          </a:p>
          <a:p>
            <a:r>
              <a:rPr lang="de-DE" sz="1400" b="1" dirty="0" smtClean="0">
                <a:solidFill>
                  <a:schemeClr val="tx1"/>
                </a:solidFill>
                <a:latin typeface="Arial" charset="0"/>
                <a:cs typeface="Arial" charset="0"/>
              </a:rPr>
              <a:t> </a:t>
            </a:r>
            <a:r>
              <a:rPr lang="de-DE" sz="1400" b="1" dirty="0" err="1" smtClean="0">
                <a:solidFill>
                  <a:schemeClr val="tx1"/>
                </a:solidFill>
                <a:latin typeface="Arial" charset="0"/>
                <a:cs typeface="Arial" charset="0"/>
              </a:rPr>
              <a:t>Matemática,Pascal</a:t>
            </a:r>
            <a:r>
              <a:rPr lang="de-DE" sz="1400" b="1" dirty="0" smtClean="0">
                <a:solidFill>
                  <a:schemeClr val="tx1"/>
                </a:solidFill>
                <a:latin typeface="Arial" charset="0"/>
                <a:cs typeface="Arial" charset="0"/>
              </a:rPr>
              <a:t> y</a:t>
            </a:r>
          </a:p>
          <a:p>
            <a:r>
              <a:rPr lang="de-DE" sz="1400" b="1" dirty="0" smtClean="0">
                <a:solidFill>
                  <a:schemeClr val="tx1"/>
                </a:solidFill>
                <a:latin typeface="Arial" charset="0"/>
                <a:cs typeface="Arial" charset="0"/>
              </a:rPr>
              <a:t>              Perl.</a:t>
            </a:r>
          </a:p>
          <a:p>
            <a:pPr algn="ctr"/>
            <a:endParaRPr lang="de-DE" sz="1400" b="1" dirty="0">
              <a:solidFill>
                <a:schemeClr val="bg2"/>
              </a:solidFill>
              <a:latin typeface="Arial" charset="0"/>
              <a:cs typeface="Arial" charset="0"/>
            </a:endParaRPr>
          </a:p>
        </p:txBody>
      </p:sp>
      <p:sp>
        <p:nvSpPr>
          <p:cNvPr id="97509" name="Rectangle 229"/>
          <p:cNvSpPr>
            <a:spLocks noChangeArrowheads="1"/>
          </p:cNvSpPr>
          <p:nvPr/>
        </p:nvSpPr>
        <p:spPr bwMode="auto">
          <a:xfrm>
            <a:off x="7254876" y="3657600"/>
            <a:ext cx="1704975" cy="2651125"/>
          </a:xfrm>
          <a:prstGeom prst="rect">
            <a:avLst/>
          </a:prstGeom>
          <a:gradFill rotWithShape="0">
            <a:gsLst>
              <a:gs pos="0">
                <a:schemeClr val="accent1"/>
              </a:gs>
              <a:gs pos="100000">
                <a:schemeClr val="bg1"/>
              </a:gs>
            </a:gsLst>
            <a:lin ang="5400000" scaled="1"/>
          </a:gradFill>
          <a:ln w="9525">
            <a:solidFill>
              <a:schemeClr val="tx1"/>
            </a:solidFill>
            <a:miter lim="800000"/>
            <a:headEnd/>
            <a:tailEnd/>
          </a:ln>
        </p:spPr>
        <p:txBody>
          <a:bodyPr wrap="none" anchor="ctr"/>
          <a:lstStyle/>
          <a:p>
            <a:pPr algn="ctr"/>
            <a:r>
              <a:rPr lang="de-DE" sz="1800" b="1" dirty="0" err="1" smtClean="0">
                <a:solidFill>
                  <a:schemeClr val="tx1"/>
                </a:solidFill>
                <a:latin typeface="Arial" charset="0"/>
              </a:rPr>
              <a:t>Tecnología</a:t>
            </a:r>
            <a:endParaRPr lang="de-DE" sz="1800" b="1" dirty="0" smtClean="0">
              <a:solidFill>
                <a:schemeClr val="tx1"/>
              </a:solidFill>
              <a:latin typeface="Arial" charset="0"/>
            </a:endParaRPr>
          </a:p>
          <a:p>
            <a:pPr algn="ctr"/>
            <a:r>
              <a:rPr lang="de-DE" sz="1800" b="1" dirty="0" smtClean="0">
                <a:solidFill>
                  <a:schemeClr val="tx1"/>
                </a:solidFill>
                <a:latin typeface="Arial" charset="0"/>
              </a:rPr>
              <a:t>de  </a:t>
            </a:r>
            <a:endParaRPr lang="de-DE" sz="1800" b="1" dirty="0">
              <a:solidFill>
                <a:schemeClr val="tx1"/>
              </a:solidFill>
              <a:latin typeface="Arial" charset="0"/>
            </a:endParaRPr>
          </a:p>
          <a:p>
            <a:pPr algn="ctr"/>
            <a:r>
              <a:rPr lang="de-DE" sz="1800" b="1" dirty="0" err="1" smtClean="0">
                <a:solidFill>
                  <a:schemeClr val="tx1"/>
                </a:solidFill>
                <a:latin typeface="Arial" charset="0"/>
              </a:rPr>
              <a:t>Medición</a:t>
            </a:r>
            <a:r>
              <a:rPr lang="de-DE" sz="1800" b="1" dirty="0" smtClean="0">
                <a:solidFill>
                  <a:schemeClr val="tx1"/>
                </a:solidFill>
                <a:latin typeface="Arial" charset="0"/>
              </a:rPr>
              <a:t> y</a:t>
            </a:r>
            <a:endParaRPr lang="de-DE" sz="1800" b="1" dirty="0">
              <a:solidFill>
                <a:schemeClr val="tx1"/>
              </a:solidFill>
              <a:latin typeface="Arial" charset="0"/>
            </a:endParaRPr>
          </a:p>
          <a:p>
            <a:pPr algn="ctr"/>
            <a:r>
              <a:rPr lang="de-DE" sz="1800" b="1" dirty="0" err="1">
                <a:solidFill>
                  <a:schemeClr val="tx1"/>
                </a:solidFill>
                <a:latin typeface="Arial" charset="0"/>
              </a:rPr>
              <a:t>Prueba</a:t>
            </a:r>
            <a:r>
              <a:rPr lang="de-DE" sz="1800" b="1" dirty="0" smtClean="0">
                <a:solidFill>
                  <a:schemeClr val="tx1"/>
                </a:solidFill>
                <a:latin typeface="Arial" charset="0"/>
              </a:rPr>
              <a:t> </a:t>
            </a:r>
          </a:p>
          <a:p>
            <a:pPr algn="ctr"/>
            <a:r>
              <a:rPr lang="de-DE" sz="1800" b="1" dirty="0" err="1" smtClean="0">
                <a:solidFill>
                  <a:schemeClr val="tx1"/>
                </a:solidFill>
                <a:latin typeface="Arial" charset="0"/>
              </a:rPr>
              <a:t>Óptica</a:t>
            </a:r>
            <a:r>
              <a:rPr lang="de-DE" sz="1800" b="1" dirty="0" smtClean="0">
                <a:solidFill>
                  <a:srgbClr val="000000"/>
                </a:solidFill>
                <a:latin typeface="Arial" charset="0"/>
                <a:cs typeface="Arial" charset="0"/>
              </a:rPr>
              <a:t> </a:t>
            </a:r>
          </a:p>
          <a:p>
            <a:pPr algn="ctr"/>
            <a:endParaRPr lang="de-DE" sz="2000" b="1" dirty="0">
              <a:solidFill>
                <a:srgbClr val="000000"/>
              </a:solidFill>
              <a:latin typeface="Arial" charset="0"/>
              <a:cs typeface="Arial" charset="0"/>
            </a:endParaRPr>
          </a:p>
          <a:p>
            <a:pPr algn="ctr"/>
            <a:endParaRPr lang="de-DE" sz="2000" b="1" dirty="0">
              <a:solidFill>
                <a:schemeClr val="tx1"/>
              </a:solidFill>
              <a:latin typeface="Arial" charset="0"/>
              <a:cs typeface="Arial" charset="0"/>
            </a:endParaRPr>
          </a:p>
          <a:p>
            <a:pPr algn="ctr"/>
            <a:endParaRPr lang="de-DE" sz="1600" b="1" dirty="0">
              <a:solidFill>
                <a:schemeClr val="tx1"/>
              </a:solidFill>
            </a:endParaRPr>
          </a:p>
        </p:txBody>
      </p:sp>
      <p:sp>
        <p:nvSpPr>
          <p:cNvPr id="97510" name="Rectangle 230"/>
          <p:cNvSpPr>
            <a:spLocks noChangeArrowheads="1"/>
          </p:cNvSpPr>
          <p:nvPr/>
        </p:nvSpPr>
        <p:spPr bwMode="auto">
          <a:xfrm>
            <a:off x="5378450" y="3995738"/>
            <a:ext cx="1752600" cy="939800"/>
          </a:xfrm>
          <a:prstGeom prst="rect">
            <a:avLst/>
          </a:prstGeom>
          <a:gradFill rotWithShape="0">
            <a:gsLst>
              <a:gs pos="0">
                <a:schemeClr val="accent1"/>
              </a:gs>
              <a:gs pos="100000">
                <a:schemeClr val="bg1"/>
              </a:gs>
            </a:gsLst>
            <a:lin ang="5400000" scaled="1"/>
          </a:gradFill>
          <a:ln w="9525">
            <a:solidFill>
              <a:schemeClr val="tx1"/>
            </a:solidFill>
            <a:miter lim="800000"/>
            <a:headEnd/>
            <a:tailEnd/>
          </a:ln>
        </p:spPr>
        <p:txBody>
          <a:bodyPr wrap="none" anchor="ctr"/>
          <a:lstStyle/>
          <a:p>
            <a:pPr algn="ctr"/>
            <a:r>
              <a:rPr lang="de-DE" sz="2000" b="1" dirty="0" smtClean="0">
                <a:solidFill>
                  <a:schemeClr val="tx1"/>
                </a:solidFill>
                <a:latin typeface="Arial" charset="0"/>
              </a:rPr>
              <a:t>ZEPHIR</a:t>
            </a:r>
          </a:p>
          <a:p>
            <a:pPr algn="ctr"/>
            <a:endParaRPr lang="de-DE" sz="2000" b="1" dirty="0">
              <a:solidFill>
                <a:schemeClr val="tx1"/>
              </a:solidFill>
              <a:latin typeface="Arial" charset="0"/>
            </a:endParaRPr>
          </a:p>
          <a:p>
            <a:pPr algn="ctr"/>
            <a:r>
              <a:rPr lang="de-DE" sz="1300" b="1" dirty="0" smtClean="0">
                <a:solidFill>
                  <a:schemeClr val="tx1"/>
                </a:solidFill>
                <a:latin typeface="Arial" charset="0"/>
                <a:cs typeface="Arial" charset="0"/>
              </a:rPr>
              <a:t>Software ERP</a:t>
            </a:r>
            <a:endParaRPr lang="de-DE" sz="1300" b="1" dirty="0">
              <a:solidFill>
                <a:schemeClr val="tx1"/>
              </a:solidFill>
              <a:latin typeface="Arial" charset="0"/>
              <a:cs typeface="Arial" charset="0"/>
            </a:endParaRPr>
          </a:p>
        </p:txBody>
      </p:sp>
      <p:sp>
        <p:nvSpPr>
          <p:cNvPr id="97511" name="Rectangle 231"/>
          <p:cNvSpPr>
            <a:spLocks noChangeArrowheads="1"/>
          </p:cNvSpPr>
          <p:nvPr/>
        </p:nvSpPr>
        <p:spPr bwMode="auto">
          <a:xfrm>
            <a:off x="3397250" y="3995738"/>
            <a:ext cx="1600200" cy="946150"/>
          </a:xfrm>
          <a:prstGeom prst="rect">
            <a:avLst/>
          </a:prstGeom>
          <a:gradFill rotWithShape="0">
            <a:gsLst>
              <a:gs pos="0">
                <a:schemeClr val="accent1"/>
              </a:gs>
              <a:gs pos="100000">
                <a:schemeClr val="bg1"/>
              </a:gs>
            </a:gsLst>
            <a:lin ang="5400000" scaled="1"/>
          </a:gradFill>
          <a:ln w="9525">
            <a:solidFill>
              <a:schemeClr val="tx1"/>
            </a:solidFill>
            <a:miter lim="800000"/>
            <a:headEnd/>
            <a:tailEnd/>
          </a:ln>
        </p:spPr>
        <p:txBody>
          <a:bodyPr wrap="none" anchor="ctr"/>
          <a:lstStyle/>
          <a:p>
            <a:pPr algn="ctr"/>
            <a:r>
              <a:rPr lang="de-DE" sz="2000" b="1" dirty="0" err="1" smtClean="0">
                <a:solidFill>
                  <a:schemeClr val="tx1"/>
                </a:solidFill>
                <a:latin typeface="Arial" charset="0"/>
              </a:rPr>
              <a:t>Servicios</a:t>
            </a:r>
            <a:r>
              <a:rPr lang="de-DE" sz="2000" b="1" dirty="0" smtClean="0">
                <a:solidFill>
                  <a:schemeClr val="tx1"/>
                </a:solidFill>
                <a:latin typeface="Arial" charset="0"/>
              </a:rPr>
              <a:t> TI</a:t>
            </a:r>
            <a:endParaRPr lang="de-DE" sz="2000" b="1" dirty="0">
              <a:solidFill>
                <a:schemeClr val="tx1"/>
              </a:solidFill>
              <a:latin typeface="Arial" charset="0"/>
            </a:endParaRPr>
          </a:p>
          <a:p>
            <a:pPr algn="ctr"/>
            <a:endParaRPr lang="de-DE" sz="1400" b="1" dirty="0" smtClean="0">
              <a:solidFill>
                <a:schemeClr val="bg2"/>
              </a:solidFill>
              <a:latin typeface="Arial" charset="0"/>
              <a:cs typeface="Arial" charset="0"/>
            </a:endParaRPr>
          </a:p>
          <a:p>
            <a:pPr algn="ctr"/>
            <a:r>
              <a:rPr lang="de-DE" sz="1400" b="1" dirty="0" smtClean="0">
                <a:solidFill>
                  <a:schemeClr val="tx1"/>
                </a:solidFill>
                <a:latin typeface="Arial" charset="0"/>
                <a:cs typeface="Arial" charset="0"/>
              </a:rPr>
              <a:t>Windows/Linux</a:t>
            </a:r>
            <a:endParaRPr lang="de-DE" sz="1400" b="1" dirty="0">
              <a:solidFill>
                <a:schemeClr val="tx1"/>
              </a:solidFill>
              <a:latin typeface="Arial" charset="0"/>
              <a:cs typeface="Arial" charset="0"/>
            </a:endParaRPr>
          </a:p>
          <a:p>
            <a:pPr algn="ctr"/>
            <a:r>
              <a:rPr lang="de-DE" sz="1400" b="1" dirty="0" err="1" smtClean="0">
                <a:solidFill>
                  <a:schemeClr val="tx1"/>
                </a:solidFill>
                <a:latin typeface="Arial" charset="0"/>
                <a:cs typeface="Arial" charset="0"/>
              </a:rPr>
              <a:t>Redes</a:t>
            </a:r>
            <a:endParaRPr lang="de-DE" sz="1400" b="1" dirty="0">
              <a:solidFill>
                <a:schemeClr val="tx1"/>
              </a:solidFill>
              <a:latin typeface="Arial" charset="0"/>
              <a:cs typeface="Arial" charset="0"/>
            </a:endParaRPr>
          </a:p>
        </p:txBody>
      </p:sp>
      <p:sp>
        <p:nvSpPr>
          <p:cNvPr id="97512" name="Rectangle 232"/>
          <p:cNvSpPr>
            <a:spLocks noChangeArrowheads="1"/>
          </p:cNvSpPr>
          <p:nvPr/>
        </p:nvSpPr>
        <p:spPr bwMode="auto">
          <a:xfrm>
            <a:off x="7233587" y="1752600"/>
            <a:ext cx="1726263" cy="1760537"/>
          </a:xfrm>
          <a:prstGeom prst="rect">
            <a:avLst/>
          </a:prstGeom>
          <a:gradFill rotWithShape="0">
            <a:gsLst>
              <a:gs pos="0">
                <a:schemeClr val="accent1"/>
              </a:gs>
              <a:gs pos="100000">
                <a:schemeClr val="bg1"/>
              </a:gs>
            </a:gsLst>
            <a:lin ang="5400000" scaled="1"/>
          </a:gradFill>
          <a:ln w="9525">
            <a:solidFill>
              <a:schemeClr val="tx1"/>
            </a:solidFill>
            <a:miter lim="800000"/>
            <a:headEnd/>
            <a:tailEnd/>
          </a:ln>
        </p:spPr>
        <p:txBody>
          <a:bodyPr wrap="none" anchor="ctr"/>
          <a:lstStyle/>
          <a:p>
            <a:pPr algn="ctr"/>
            <a:endParaRPr lang="de-DE" sz="2000" b="1" dirty="0" smtClean="0">
              <a:solidFill>
                <a:schemeClr val="tx1"/>
              </a:solidFill>
              <a:latin typeface="Arial" charset="0"/>
            </a:endParaRPr>
          </a:p>
          <a:p>
            <a:pPr algn="ctr"/>
            <a:r>
              <a:rPr lang="de-DE" sz="2000" b="1" dirty="0" err="1" smtClean="0">
                <a:solidFill>
                  <a:schemeClr val="tx1"/>
                </a:solidFill>
                <a:latin typeface="Arial" charset="0"/>
              </a:rPr>
              <a:t>Sistemas</a:t>
            </a:r>
            <a:endParaRPr lang="de-DE" sz="2000" b="1" dirty="0" smtClean="0">
              <a:solidFill>
                <a:schemeClr val="tx1"/>
              </a:solidFill>
              <a:latin typeface="Arial" charset="0"/>
            </a:endParaRPr>
          </a:p>
          <a:p>
            <a:pPr algn="ctr"/>
            <a:r>
              <a:rPr lang="de-DE" sz="2000" b="1" dirty="0" err="1" smtClean="0">
                <a:solidFill>
                  <a:schemeClr val="tx1"/>
                </a:solidFill>
                <a:latin typeface="Arial" charset="0"/>
              </a:rPr>
              <a:t>Informáticos</a:t>
            </a:r>
            <a:endParaRPr lang="de-DE" sz="2000" b="1" dirty="0" smtClean="0">
              <a:solidFill>
                <a:schemeClr val="tx1"/>
              </a:solidFill>
              <a:latin typeface="Arial" charset="0"/>
            </a:endParaRPr>
          </a:p>
          <a:p>
            <a:pPr algn="ctr"/>
            <a:endParaRPr lang="de-DE" sz="1000" b="1" dirty="0" smtClean="0">
              <a:solidFill>
                <a:schemeClr val="tx1"/>
              </a:solidFill>
              <a:latin typeface="Arial" charset="0"/>
            </a:endParaRPr>
          </a:p>
          <a:p>
            <a:pPr algn="ctr"/>
            <a:r>
              <a:rPr lang="de-DE" sz="1050" b="1" dirty="0" err="1" smtClean="0">
                <a:solidFill>
                  <a:schemeClr val="tx1"/>
                </a:solidFill>
                <a:latin typeface="Arial" charset="0"/>
                <a:cs typeface="Arial" charset="0"/>
              </a:rPr>
              <a:t>Computadores</a:t>
            </a:r>
            <a:r>
              <a:rPr lang="de-DE" sz="1050" b="1" dirty="0" smtClean="0">
                <a:solidFill>
                  <a:schemeClr val="tx1"/>
                </a:solidFill>
                <a:latin typeface="Arial" charset="0"/>
                <a:cs typeface="Arial" charset="0"/>
              </a:rPr>
              <a:t> </a:t>
            </a:r>
            <a:r>
              <a:rPr lang="de-DE" sz="1050" b="1" dirty="0" err="1" smtClean="0">
                <a:solidFill>
                  <a:schemeClr val="tx1"/>
                </a:solidFill>
                <a:latin typeface="Arial" charset="0"/>
                <a:cs typeface="Arial" charset="0"/>
              </a:rPr>
              <a:t>industriales</a:t>
            </a:r>
            <a:endParaRPr lang="de-DE" sz="1050" b="1" dirty="0">
              <a:solidFill>
                <a:schemeClr val="tx1"/>
              </a:solidFill>
              <a:latin typeface="Arial" charset="0"/>
              <a:cs typeface="Arial" charset="0"/>
            </a:endParaRPr>
          </a:p>
          <a:p>
            <a:pPr algn="ctr"/>
            <a:r>
              <a:rPr lang="de-DE" sz="1200" b="1" dirty="0" smtClean="0">
                <a:solidFill>
                  <a:schemeClr val="tx1"/>
                </a:solidFill>
                <a:latin typeface="Arial" charset="0"/>
                <a:cs typeface="Arial" charset="0"/>
              </a:rPr>
              <a:t>Terminales</a:t>
            </a:r>
            <a:endParaRPr lang="de-DE" sz="1200" b="1" dirty="0">
              <a:solidFill>
                <a:schemeClr val="tx1"/>
              </a:solidFill>
              <a:latin typeface="Arial" charset="0"/>
              <a:cs typeface="Arial" charset="0"/>
            </a:endParaRPr>
          </a:p>
          <a:p>
            <a:pPr algn="ctr"/>
            <a:r>
              <a:rPr lang="de-DE" sz="1200" b="1" dirty="0" err="1" smtClean="0">
                <a:solidFill>
                  <a:schemeClr val="tx1"/>
                </a:solidFill>
                <a:latin typeface="Arial" charset="0"/>
                <a:cs typeface="Arial" charset="0"/>
              </a:rPr>
              <a:t>Servidores</a:t>
            </a:r>
            <a:r>
              <a:rPr lang="de-DE" sz="1200" b="1" dirty="0" smtClean="0">
                <a:solidFill>
                  <a:schemeClr val="tx1"/>
                </a:solidFill>
                <a:latin typeface="Arial" charset="0"/>
                <a:cs typeface="Arial" charset="0"/>
              </a:rPr>
              <a:t> de </a:t>
            </a:r>
            <a:r>
              <a:rPr lang="de-DE" sz="1200" b="1" dirty="0" err="1" smtClean="0">
                <a:solidFill>
                  <a:schemeClr val="tx1"/>
                </a:solidFill>
                <a:latin typeface="Arial" charset="0"/>
                <a:cs typeface="Arial" charset="0"/>
              </a:rPr>
              <a:t>alto</a:t>
            </a:r>
            <a:endParaRPr lang="de-DE" sz="1200" b="1" dirty="0" smtClean="0">
              <a:solidFill>
                <a:schemeClr val="tx1"/>
              </a:solidFill>
              <a:latin typeface="Arial" charset="0"/>
              <a:cs typeface="Arial" charset="0"/>
            </a:endParaRPr>
          </a:p>
          <a:p>
            <a:pPr algn="ctr"/>
            <a:r>
              <a:rPr lang="de-DE" sz="1200" b="1" dirty="0" err="1" smtClean="0">
                <a:solidFill>
                  <a:schemeClr val="tx1"/>
                </a:solidFill>
                <a:latin typeface="Arial" charset="0"/>
                <a:cs typeface="Arial" charset="0"/>
              </a:rPr>
              <a:t>rendimiento</a:t>
            </a:r>
            <a:endParaRPr lang="de-DE" sz="1200" b="1" dirty="0">
              <a:solidFill>
                <a:schemeClr val="tx1"/>
              </a:solidFill>
              <a:latin typeface="Arial" charset="0"/>
              <a:cs typeface="Arial" charset="0"/>
            </a:endParaRPr>
          </a:p>
          <a:p>
            <a:pPr algn="ctr"/>
            <a:endParaRPr lang="de-DE" sz="1400" b="1" dirty="0">
              <a:solidFill>
                <a:schemeClr val="tx1"/>
              </a:solidFill>
              <a:latin typeface="Arial" charset="0"/>
            </a:endParaRPr>
          </a:p>
        </p:txBody>
      </p:sp>
      <p:sp>
        <p:nvSpPr>
          <p:cNvPr id="97513" name="Line 233"/>
          <p:cNvSpPr>
            <a:spLocks noChangeShapeType="1"/>
          </p:cNvSpPr>
          <p:nvPr/>
        </p:nvSpPr>
        <p:spPr bwMode="auto">
          <a:xfrm flipH="1">
            <a:off x="3597291" y="2286000"/>
            <a:ext cx="543576" cy="0"/>
          </a:xfrm>
          <a:prstGeom prst="line">
            <a:avLst/>
          </a:prstGeom>
          <a:noFill/>
          <a:ln w="9525">
            <a:solidFill>
              <a:schemeClr val="tx1"/>
            </a:solidFill>
            <a:round/>
            <a:headEnd/>
            <a:tailEnd/>
          </a:ln>
        </p:spPr>
        <p:txBody>
          <a:bodyPr/>
          <a:lstStyle/>
          <a:p>
            <a:endParaRPr lang="de-DE"/>
          </a:p>
        </p:txBody>
      </p:sp>
      <p:sp>
        <p:nvSpPr>
          <p:cNvPr id="97514" name="Line 234"/>
          <p:cNvSpPr>
            <a:spLocks noChangeShapeType="1"/>
          </p:cNvSpPr>
          <p:nvPr/>
        </p:nvSpPr>
        <p:spPr bwMode="auto">
          <a:xfrm flipH="1">
            <a:off x="3263230" y="2852739"/>
            <a:ext cx="877637" cy="978470"/>
          </a:xfrm>
          <a:prstGeom prst="line">
            <a:avLst/>
          </a:prstGeom>
          <a:noFill/>
          <a:ln w="9525">
            <a:solidFill>
              <a:schemeClr val="tx1"/>
            </a:solidFill>
            <a:round/>
            <a:headEnd/>
            <a:tailEnd/>
          </a:ln>
        </p:spPr>
        <p:txBody>
          <a:bodyPr/>
          <a:lstStyle/>
          <a:p>
            <a:endParaRPr lang="de-DE"/>
          </a:p>
        </p:txBody>
      </p:sp>
      <p:sp>
        <p:nvSpPr>
          <p:cNvPr id="97515" name="Line 235"/>
          <p:cNvSpPr>
            <a:spLocks noChangeShapeType="1"/>
          </p:cNvSpPr>
          <p:nvPr/>
        </p:nvSpPr>
        <p:spPr bwMode="auto">
          <a:xfrm flipH="1">
            <a:off x="4530072" y="2852737"/>
            <a:ext cx="186389" cy="660400"/>
          </a:xfrm>
          <a:prstGeom prst="line">
            <a:avLst/>
          </a:prstGeom>
          <a:noFill/>
          <a:ln w="9525">
            <a:solidFill>
              <a:schemeClr val="tx1"/>
            </a:solidFill>
            <a:round/>
            <a:headEnd/>
            <a:tailEnd/>
          </a:ln>
        </p:spPr>
        <p:txBody>
          <a:bodyPr/>
          <a:lstStyle/>
          <a:p>
            <a:endParaRPr lang="de-DE"/>
          </a:p>
        </p:txBody>
      </p:sp>
      <p:sp>
        <p:nvSpPr>
          <p:cNvPr id="97516" name="Line 236"/>
          <p:cNvSpPr>
            <a:spLocks noChangeShapeType="1"/>
          </p:cNvSpPr>
          <p:nvPr/>
        </p:nvSpPr>
        <p:spPr bwMode="auto">
          <a:xfrm>
            <a:off x="5795963" y="2852738"/>
            <a:ext cx="324640" cy="762000"/>
          </a:xfrm>
          <a:prstGeom prst="line">
            <a:avLst/>
          </a:prstGeom>
          <a:noFill/>
          <a:ln w="9525">
            <a:solidFill>
              <a:schemeClr val="tx1"/>
            </a:solidFill>
            <a:round/>
            <a:headEnd/>
            <a:tailEnd/>
          </a:ln>
        </p:spPr>
        <p:txBody>
          <a:bodyPr/>
          <a:lstStyle/>
          <a:p>
            <a:endParaRPr lang="de-DE"/>
          </a:p>
        </p:txBody>
      </p:sp>
      <p:sp>
        <p:nvSpPr>
          <p:cNvPr id="97517" name="Line 237"/>
          <p:cNvSpPr>
            <a:spLocks noChangeShapeType="1"/>
          </p:cNvSpPr>
          <p:nvPr/>
        </p:nvSpPr>
        <p:spPr bwMode="auto">
          <a:xfrm>
            <a:off x="6292850" y="2286000"/>
            <a:ext cx="914400" cy="0"/>
          </a:xfrm>
          <a:prstGeom prst="line">
            <a:avLst/>
          </a:prstGeom>
          <a:noFill/>
          <a:ln w="9525">
            <a:solidFill>
              <a:schemeClr val="tx1"/>
            </a:solidFill>
            <a:round/>
            <a:headEnd/>
            <a:tailEnd/>
          </a:ln>
        </p:spPr>
        <p:txBody>
          <a:bodyPr/>
          <a:lstStyle/>
          <a:p>
            <a:endParaRPr lang="de-DE"/>
          </a:p>
        </p:txBody>
      </p:sp>
      <p:sp>
        <p:nvSpPr>
          <p:cNvPr id="97518" name="Line 238"/>
          <p:cNvSpPr>
            <a:spLocks noChangeShapeType="1"/>
          </p:cNvSpPr>
          <p:nvPr/>
        </p:nvSpPr>
        <p:spPr bwMode="auto">
          <a:xfrm>
            <a:off x="6292850" y="2852738"/>
            <a:ext cx="958868" cy="804862"/>
          </a:xfrm>
          <a:prstGeom prst="line">
            <a:avLst/>
          </a:prstGeom>
          <a:noFill/>
          <a:ln w="9525">
            <a:solidFill>
              <a:schemeClr val="tx1"/>
            </a:solidFill>
            <a:round/>
            <a:headEnd/>
            <a:tailEnd/>
          </a:ln>
        </p:spPr>
        <p:txBody>
          <a:bodyPr/>
          <a:lstStyle/>
          <a:p>
            <a:endParaRPr lang="de-DE"/>
          </a:p>
        </p:txBody>
      </p:sp>
      <p:sp>
        <p:nvSpPr>
          <p:cNvPr id="97519" name="Rectangle 239"/>
          <p:cNvSpPr>
            <a:spLocks noChangeArrowheads="1"/>
          </p:cNvSpPr>
          <p:nvPr/>
        </p:nvSpPr>
        <p:spPr bwMode="auto">
          <a:xfrm>
            <a:off x="3409524" y="5084763"/>
            <a:ext cx="1587926" cy="1243013"/>
          </a:xfrm>
          <a:prstGeom prst="rect">
            <a:avLst/>
          </a:prstGeom>
          <a:gradFill rotWithShape="0">
            <a:gsLst>
              <a:gs pos="0">
                <a:schemeClr val="accent1"/>
              </a:gs>
              <a:gs pos="100000">
                <a:schemeClr val="bg1"/>
              </a:gs>
            </a:gsLst>
            <a:lin ang="5400000" scaled="1"/>
          </a:gradFill>
          <a:ln w="9525">
            <a:solidFill>
              <a:schemeClr val="tx1"/>
            </a:solidFill>
            <a:miter lim="800000"/>
            <a:headEnd/>
            <a:tailEnd/>
          </a:ln>
        </p:spPr>
        <p:txBody>
          <a:bodyPr wrap="none" anchor="ctr"/>
          <a:lstStyle/>
          <a:p>
            <a:pPr algn="ctr"/>
            <a:r>
              <a:rPr lang="de-DE" sz="2000" b="1" dirty="0" err="1" smtClean="0">
                <a:solidFill>
                  <a:schemeClr val="tx1"/>
                </a:solidFill>
                <a:latin typeface="Arial" charset="0"/>
              </a:rPr>
              <a:t>Logística</a:t>
            </a:r>
            <a:endParaRPr lang="de-DE" sz="2000" b="1" dirty="0" smtClean="0">
              <a:solidFill>
                <a:schemeClr val="tx1"/>
              </a:solidFill>
              <a:latin typeface="Arial" charset="0"/>
            </a:endParaRPr>
          </a:p>
          <a:p>
            <a:pPr algn="ctr"/>
            <a:r>
              <a:rPr lang="de-DE" sz="900" b="1" dirty="0" smtClean="0">
                <a:solidFill>
                  <a:schemeClr val="tx1"/>
                </a:solidFill>
                <a:latin typeface="Arial" charset="0"/>
              </a:rPr>
              <a:t>.</a:t>
            </a:r>
            <a:r>
              <a:rPr lang="de-DE" sz="2000" b="1" dirty="0" smtClean="0">
                <a:solidFill>
                  <a:schemeClr val="tx1"/>
                </a:solidFill>
                <a:latin typeface="Arial" charset="0"/>
              </a:rPr>
              <a:t/>
            </a:r>
            <a:br>
              <a:rPr lang="de-DE" sz="2000" b="1" dirty="0" smtClean="0">
                <a:solidFill>
                  <a:schemeClr val="tx1"/>
                </a:solidFill>
                <a:latin typeface="Arial" charset="0"/>
              </a:rPr>
            </a:br>
            <a:r>
              <a:rPr lang="de-DE" sz="1400" b="1" dirty="0" err="1" smtClean="0">
                <a:solidFill>
                  <a:schemeClr val="tx1"/>
                </a:solidFill>
                <a:latin typeface="Arial" charset="0"/>
                <a:cs typeface="Arial" charset="0"/>
              </a:rPr>
              <a:t>Soporte</a:t>
            </a:r>
            <a:r>
              <a:rPr lang="de-DE" sz="1400" b="1" dirty="0" smtClean="0">
                <a:solidFill>
                  <a:schemeClr val="tx1"/>
                </a:solidFill>
                <a:latin typeface="Arial" charset="0"/>
                <a:cs typeface="Arial" charset="0"/>
              </a:rPr>
              <a:t> RMA</a:t>
            </a:r>
            <a:r>
              <a:rPr lang="de-DE" sz="1400" b="1" dirty="0">
                <a:solidFill>
                  <a:schemeClr val="tx1"/>
                </a:solidFill>
                <a:latin typeface="Arial" charset="0"/>
                <a:cs typeface="Arial" charset="0"/>
              </a:rPr>
              <a:t/>
            </a:r>
            <a:br>
              <a:rPr lang="de-DE" sz="1400" b="1" dirty="0">
                <a:solidFill>
                  <a:schemeClr val="tx1"/>
                </a:solidFill>
                <a:latin typeface="Arial" charset="0"/>
                <a:cs typeface="Arial" charset="0"/>
              </a:rPr>
            </a:br>
            <a:r>
              <a:rPr lang="de-DE" sz="1400" b="1" dirty="0">
                <a:solidFill>
                  <a:schemeClr val="tx1"/>
                </a:solidFill>
                <a:latin typeface="Arial" charset="0"/>
                <a:cs typeface="Arial" charset="0"/>
              </a:rPr>
              <a:t>Hotline</a:t>
            </a:r>
          </a:p>
          <a:p>
            <a:pPr algn="ctr"/>
            <a:r>
              <a:rPr lang="de-DE" sz="1400" b="1" dirty="0" err="1" smtClean="0">
                <a:solidFill>
                  <a:schemeClr val="tx1"/>
                </a:solidFill>
                <a:latin typeface="Arial" charset="0"/>
                <a:cs typeface="Arial" charset="0"/>
              </a:rPr>
              <a:t>Logística</a:t>
            </a:r>
            <a:endParaRPr lang="de-DE" sz="1400" b="1" dirty="0">
              <a:solidFill>
                <a:schemeClr val="tx1"/>
              </a:solidFill>
              <a:latin typeface="Arial" charset="0"/>
              <a:cs typeface="Arial" charset="0"/>
            </a:endParaRPr>
          </a:p>
        </p:txBody>
      </p:sp>
      <p:sp>
        <p:nvSpPr>
          <p:cNvPr id="97520" name="Rectangle 240"/>
          <p:cNvSpPr>
            <a:spLocks noChangeArrowheads="1"/>
          </p:cNvSpPr>
          <p:nvPr/>
        </p:nvSpPr>
        <p:spPr bwMode="auto">
          <a:xfrm>
            <a:off x="5364163" y="5084763"/>
            <a:ext cx="1752600" cy="1219200"/>
          </a:xfrm>
          <a:prstGeom prst="rect">
            <a:avLst/>
          </a:prstGeom>
          <a:gradFill rotWithShape="0">
            <a:gsLst>
              <a:gs pos="0">
                <a:schemeClr val="accent1"/>
              </a:gs>
              <a:gs pos="100000">
                <a:schemeClr val="bg1"/>
              </a:gs>
            </a:gsLst>
            <a:lin ang="5400000" scaled="1"/>
          </a:gradFill>
          <a:ln w="9525">
            <a:solidFill>
              <a:schemeClr val="tx1"/>
            </a:solidFill>
            <a:miter lim="800000"/>
            <a:headEnd/>
            <a:tailEnd/>
          </a:ln>
        </p:spPr>
        <p:txBody>
          <a:bodyPr wrap="none" anchor="ctr"/>
          <a:lstStyle/>
          <a:p>
            <a:pPr algn="ctr"/>
            <a:r>
              <a:rPr lang="de-DE" sz="2000" b="1" dirty="0" smtClean="0">
                <a:solidFill>
                  <a:schemeClr val="tx1"/>
                </a:solidFill>
                <a:latin typeface="Arial" charset="0"/>
              </a:rPr>
              <a:t>Software </a:t>
            </a:r>
          </a:p>
          <a:p>
            <a:pPr algn="ctr"/>
            <a:r>
              <a:rPr lang="de-DE" sz="2000" b="1" dirty="0" err="1" smtClean="0">
                <a:solidFill>
                  <a:schemeClr val="tx1"/>
                </a:solidFill>
                <a:latin typeface="Arial" charset="0"/>
              </a:rPr>
              <a:t>Técnico</a:t>
            </a:r>
            <a:endParaRPr lang="de-DE" sz="2000" b="1" dirty="0" smtClean="0">
              <a:solidFill>
                <a:schemeClr val="tx1"/>
              </a:solidFill>
              <a:latin typeface="Arial" charset="0"/>
            </a:endParaRPr>
          </a:p>
          <a:p>
            <a:pPr algn="ctr"/>
            <a:r>
              <a:rPr lang="de-DE" sz="1400" b="1" dirty="0" err="1" smtClean="0">
                <a:solidFill>
                  <a:schemeClr val="tx1"/>
                </a:solidFill>
                <a:latin typeface="Arial" charset="0"/>
                <a:cs typeface="Arial" charset="0"/>
              </a:rPr>
              <a:t>Procesamiento</a:t>
            </a:r>
            <a:r>
              <a:rPr lang="de-DE" sz="1400" b="1" dirty="0" smtClean="0">
                <a:solidFill>
                  <a:schemeClr val="tx1"/>
                </a:solidFill>
                <a:latin typeface="Arial" charset="0"/>
                <a:cs typeface="Arial" charset="0"/>
              </a:rPr>
              <a:t> </a:t>
            </a:r>
          </a:p>
          <a:p>
            <a:pPr algn="ctr"/>
            <a:r>
              <a:rPr lang="de-DE" sz="1400" b="1" dirty="0" smtClean="0">
                <a:solidFill>
                  <a:schemeClr val="tx1"/>
                </a:solidFill>
                <a:latin typeface="Arial" charset="0"/>
                <a:cs typeface="Arial" charset="0"/>
              </a:rPr>
              <a:t>de </a:t>
            </a:r>
            <a:r>
              <a:rPr lang="de-DE" sz="1400" b="1" dirty="0" err="1" smtClean="0">
                <a:solidFill>
                  <a:schemeClr val="tx1"/>
                </a:solidFill>
                <a:latin typeface="Arial" charset="0"/>
                <a:cs typeface="Arial" charset="0"/>
              </a:rPr>
              <a:t>imágenes</a:t>
            </a:r>
            <a:endParaRPr lang="de-DE" sz="1400" b="1" dirty="0">
              <a:solidFill>
                <a:schemeClr val="tx1"/>
              </a:solidFill>
              <a:latin typeface="Arial" charset="0"/>
              <a:cs typeface="Arial" charset="0"/>
            </a:endParaRPr>
          </a:p>
          <a:p>
            <a:pPr algn="ctr"/>
            <a:r>
              <a:rPr lang="de-DE" sz="1400" b="1" dirty="0" smtClean="0">
                <a:solidFill>
                  <a:schemeClr val="tx1"/>
                </a:solidFill>
                <a:latin typeface="Arial" charset="0"/>
                <a:cs typeface="Arial" charset="0"/>
              </a:rPr>
              <a:t>Control de </a:t>
            </a:r>
            <a:r>
              <a:rPr lang="de-DE" sz="1400" b="1" dirty="0" err="1" smtClean="0">
                <a:solidFill>
                  <a:schemeClr val="tx1"/>
                </a:solidFill>
                <a:latin typeface="Arial" charset="0"/>
                <a:cs typeface="Arial" charset="0"/>
              </a:rPr>
              <a:t>Robots</a:t>
            </a:r>
            <a:endParaRPr lang="de-DE" sz="1400" b="1" dirty="0">
              <a:solidFill>
                <a:schemeClr val="tx1"/>
              </a:solidFill>
              <a:latin typeface="Arial" charset="0"/>
              <a:cs typeface="Arial" charset="0"/>
            </a:endParaRPr>
          </a:p>
        </p:txBody>
      </p:sp>
    </p:spTree>
  </p:cSld>
  <p:clrMapOvr>
    <a:masterClrMapping/>
  </p:clrMapOvr>
  <p:transition advClick="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97282"/>
                                        </p:tgtEl>
                                        <p:attrNameLst>
                                          <p:attrName>style.visibility</p:attrName>
                                        </p:attrNameLst>
                                      </p:cBhvr>
                                      <p:to>
                                        <p:strVal val="visible"/>
                                      </p:to>
                                    </p:set>
                                    <p:anim calcmode="lin" valueType="num">
                                      <p:cBhvr additive="base">
                                        <p:cTn id="7" dur="500" fill="hold"/>
                                        <p:tgtEl>
                                          <p:spTgt spid="97282"/>
                                        </p:tgtEl>
                                        <p:attrNameLst>
                                          <p:attrName>ppt_x</p:attrName>
                                        </p:attrNameLst>
                                      </p:cBhvr>
                                      <p:tavLst>
                                        <p:tav tm="0">
                                          <p:val>
                                            <p:strVal val="#ppt_x"/>
                                          </p:val>
                                        </p:tav>
                                        <p:tav tm="100000">
                                          <p:val>
                                            <p:strVal val="#ppt_x"/>
                                          </p:val>
                                        </p:tav>
                                      </p:tavLst>
                                    </p:anim>
                                    <p:anim calcmode="lin" valueType="num">
                                      <p:cBhvr additive="base">
                                        <p:cTn id="8" dur="500" fill="hold"/>
                                        <p:tgtEl>
                                          <p:spTgt spid="97282"/>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7506"/>
                                        </p:tgtEl>
                                        <p:attrNameLst>
                                          <p:attrName>style.visibility</p:attrName>
                                        </p:attrNameLst>
                                      </p:cBhvr>
                                      <p:to>
                                        <p:strVal val="visible"/>
                                      </p:to>
                                    </p:set>
                                    <p:anim calcmode="lin" valueType="num">
                                      <p:cBhvr additive="base">
                                        <p:cTn id="11" dur="500" fill="hold"/>
                                        <p:tgtEl>
                                          <p:spTgt spid="97506"/>
                                        </p:tgtEl>
                                        <p:attrNameLst>
                                          <p:attrName>ppt_x</p:attrName>
                                        </p:attrNameLst>
                                      </p:cBhvr>
                                      <p:tavLst>
                                        <p:tav tm="0">
                                          <p:val>
                                            <p:strVal val="#ppt_x"/>
                                          </p:val>
                                        </p:tav>
                                        <p:tav tm="100000">
                                          <p:val>
                                            <p:strVal val="#ppt_x"/>
                                          </p:val>
                                        </p:tav>
                                      </p:tavLst>
                                    </p:anim>
                                    <p:anim calcmode="lin" valueType="num">
                                      <p:cBhvr additive="base">
                                        <p:cTn id="12" dur="500" fill="hold"/>
                                        <p:tgtEl>
                                          <p:spTgt spid="9750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7505"/>
                                        </p:tgtEl>
                                        <p:attrNameLst>
                                          <p:attrName>style.visibility</p:attrName>
                                        </p:attrNameLst>
                                      </p:cBhvr>
                                      <p:to>
                                        <p:strVal val="visible"/>
                                      </p:to>
                                    </p:set>
                                    <p:anim calcmode="lin" valueType="num">
                                      <p:cBhvr additive="base">
                                        <p:cTn id="17" dur="500" fill="hold"/>
                                        <p:tgtEl>
                                          <p:spTgt spid="97505"/>
                                        </p:tgtEl>
                                        <p:attrNameLst>
                                          <p:attrName>ppt_x</p:attrName>
                                        </p:attrNameLst>
                                      </p:cBhvr>
                                      <p:tavLst>
                                        <p:tav tm="0">
                                          <p:val>
                                            <p:strVal val="#ppt_x"/>
                                          </p:val>
                                        </p:tav>
                                        <p:tav tm="100000">
                                          <p:val>
                                            <p:strVal val="#ppt_x"/>
                                          </p:val>
                                        </p:tav>
                                      </p:tavLst>
                                    </p:anim>
                                    <p:anim calcmode="lin" valueType="num">
                                      <p:cBhvr additive="base">
                                        <p:cTn id="18" dur="500" fill="hold"/>
                                        <p:tgtEl>
                                          <p:spTgt spid="97505"/>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97505"/>
                                        </p:tgtEl>
                                        <p:attrNameLst>
                                          <p:attrName>style.visibility</p:attrName>
                                        </p:attrNameLst>
                                      </p:cBhvr>
                                      <p:to>
                                        <p:strVal val="visible"/>
                                      </p:to>
                                    </p:set>
                                    <p:anim calcmode="lin" valueType="num">
                                      <p:cBhvr additive="base">
                                        <p:cTn id="21" dur="500" fill="hold"/>
                                        <p:tgtEl>
                                          <p:spTgt spid="97505"/>
                                        </p:tgtEl>
                                        <p:attrNameLst>
                                          <p:attrName>ppt_x</p:attrName>
                                        </p:attrNameLst>
                                      </p:cBhvr>
                                      <p:tavLst>
                                        <p:tav tm="0">
                                          <p:val>
                                            <p:strVal val="#ppt_x"/>
                                          </p:val>
                                        </p:tav>
                                        <p:tav tm="100000">
                                          <p:val>
                                            <p:strVal val="#ppt_x"/>
                                          </p:val>
                                        </p:tav>
                                      </p:tavLst>
                                    </p:anim>
                                    <p:anim calcmode="lin" valueType="num">
                                      <p:cBhvr additive="base">
                                        <p:cTn id="22" dur="500" fill="hold"/>
                                        <p:tgtEl>
                                          <p:spTgt spid="9750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7508"/>
                                        </p:tgtEl>
                                        <p:attrNameLst>
                                          <p:attrName>style.visibility</p:attrName>
                                        </p:attrNameLst>
                                      </p:cBhvr>
                                      <p:to>
                                        <p:strVal val="visible"/>
                                      </p:to>
                                    </p:set>
                                    <p:anim calcmode="lin" valueType="num">
                                      <p:cBhvr additive="base">
                                        <p:cTn id="25" dur="500" fill="hold"/>
                                        <p:tgtEl>
                                          <p:spTgt spid="97508"/>
                                        </p:tgtEl>
                                        <p:attrNameLst>
                                          <p:attrName>ppt_x</p:attrName>
                                        </p:attrNameLst>
                                      </p:cBhvr>
                                      <p:tavLst>
                                        <p:tav tm="0">
                                          <p:val>
                                            <p:strVal val="#ppt_x"/>
                                          </p:val>
                                        </p:tav>
                                        <p:tav tm="100000">
                                          <p:val>
                                            <p:strVal val="#ppt_x"/>
                                          </p:val>
                                        </p:tav>
                                      </p:tavLst>
                                    </p:anim>
                                    <p:anim calcmode="lin" valueType="num">
                                      <p:cBhvr additive="base">
                                        <p:cTn id="26" dur="500" fill="hold"/>
                                        <p:tgtEl>
                                          <p:spTgt spid="9750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97507"/>
                                        </p:tgtEl>
                                        <p:attrNameLst>
                                          <p:attrName>style.visibility</p:attrName>
                                        </p:attrNameLst>
                                      </p:cBhvr>
                                      <p:to>
                                        <p:strVal val="visible"/>
                                      </p:to>
                                    </p:set>
                                    <p:anim calcmode="lin" valueType="num">
                                      <p:cBhvr additive="base">
                                        <p:cTn id="29" dur="500" fill="hold"/>
                                        <p:tgtEl>
                                          <p:spTgt spid="97507"/>
                                        </p:tgtEl>
                                        <p:attrNameLst>
                                          <p:attrName>ppt_x</p:attrName>
                                        </p:attrNameLst>
                                      </p:cBhvr>
                                      <p:tavLst>
                                        <p:tav tm="0">
                                          <p:val>
                                            <p:strVal val="#ppt_x"/>
                                          </p:val>
                                        </p:tav>
                                        <p:tav tm="100000">
                                          <p:val>
                                            <p:strVal val="#ppt_x"/>
                                          </p:val>
                                        </p:tav>
                                      </p:tavLst>
                                    </p:anim>
                                    <p:anim calcmode="lin" valueType="num">
                                      <p:cBhvr additive="base">
                                        <p:cTn id="30" dur="500" fill="hold"/>
                                        <p:tgtEl>
                                          <p:spTgt spid="9750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7511"/>
                                        </p:tgtEl>
                                        <p:attrNameLst>
                                          <p:attrName>style.visibility</p:attrName>
                                        </p:attrNameLst>
                                      </p:cBhvr>
                                      <p:to>
                                        <p:strVal val="visible"/>
                                      </p:to>
                                    </p:set>
                                    <p:anim calcmode="lin" valueType="num">
                                      <p:cBhvr additive="base">
                                        <p:cTn id="33" dur="500" fill="hold"/>
                                        <p:tgtEl>
                                          <p:spTgt spid="97511"/>
                                        </p:tgtEl>
                                        <p:attrNameLst>
                                          <p:attrName>ppt_x</p:attrName>
                                        </p:attrNameLst>
                                      </p:cBhvr>
                                      <p:tavLst>
                                        <p:tav tm="0">
                                          <p:val>
                                            <p:strVal val="#ppt_x"/>
                                          </p:val>
                                        </p:tav>
                                        <p:tav tm="100000">
                                          <p:val>
                                            <p:strVal val="#ppt_x"/>
                                          </p:val>
                                        </p:tav>
                                      </p:tavLst>
                                    </p:anim>
                                    <p:anim calcmode="lin" valueType="num">
                                      <p:cBhvr additive="base">
                                        <p:cTn id="34" dur="500" fill="hold"/>
                                        <p:tgtEl>
                                          <p:spTgt spid="975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7519"/>
                                        </p:tgtEl>
                                        <p:attrNameLst>
                                          <p:attrName>style.visibility</p:attrName>
                                        </p:attrNameLst>
                                      </p:cBhvr>
                                      <p:to>
                                        <p:strVal val="visible"/>
                                      </p:to>
                                    </p:set>
                                    <p:anim calcmode="lin" valueType="num">
                                      <p:cBhvr additive="base">
                                        <p:cTn id="37" dur="500" fill="hold"/>
                                        <p:tgtEl>
                                          <p:spTgt spid="97519"/>
                                        </p:tgtEl>
                                        <p:attrNameLst>
                                          <p:attrName>ppt_x</p:attrName>
                                        </p:attrNameLst>
                                      </p:cBhvr>
                                      <p:tavLst>
                                        <p:tav tm="0">
                                          <p:val>
                                            <p:strVal val="#ppt_x"/>
                                          </p:val>
                                        </p:tav>
                                        <p:tav tm="100000">
                                          <p:val>
                                            <p:strVal val="#ppt_x"/>
                                          </p:val>
                                        </p:tav>
                                      </p:tavLst>
                                    </p:anim>
                                    <p:anim calcmode="lin" valueType="num">
                                      <p:cBhvr additive="base">
                                        <p:cTn id="38" dur="500" fill="hold"/>
                                        <p:tgtEl>
                                          <p:spTgt spid="9751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7513"/>
                                        </p:tgtEl>
                                        <p:attrNameLst>
                                          <p:attrName>style.visibility</p:attrName>
                                        </p:attrNameLst>
                                      </p:cBhvr>
                                      <p:to>
                                        <p:strVal val="visible"/>
                                      </p:to>
                                    </p:set>
                                    <p:anim calcmode="lin" valueType="num">
                                      <p:cBhvr additive="base">
                                        <p:cTn id="41" dur="500" fill="hold"/>
                                        <p:tgtEl>
                                          <p:spTgt spid="97513"/>
                                        </p:tgtEl>
                                        <p:attrNameLst>
                                          <p:attrName>ppt_x</p:attrName>
                                        </p:attrNameLst>
                                      </p:cBhvr>
                                      <p:tavLst>
                                        <p:tav tm="0">
                                          <p:val>
                                            <p:strVal val="#ppt_x"/>
                                          </p:val>
                                        </p:tav>
                                        <p:tav tm="100000">
                                          <p:val>
                                            <p:strVal val="#ppt_x"/>
                                          </p:val>
                                        </p:tav>
                                      </p:tavLst>
                                    </p:anim>
                                    <p:anim calcmode="lin" valueType="num">
                                      <p:cBhvr additive="base">
                                        <p:cTn id="42" dur="500" fill="hold"/>
                                        <p:tgtEl>
                                          <p:spTgt spid="9751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97514"/>
                                        </p:tgtEl>
                                        <p:attrNameLst>
                                          <p:attrName>style.visibility</p:attrName>
                                        </p:attrNameLst>
                                      </p:cBhvr>
                                      <p:to>
                                        <p:strVal val="visible"/>
                                      </p:to>
                                    </p:set>
                                    <p:anim calcmode="lin" valueType="num">
                                      <p:cBhvr additive="base">
                                        <p:cTn id="45" dur="500" fill="hold"/>
                                        <p:tgtEl>
                                          <p:spTgt spid="97514"/>
                                        </p:tgtEl>
                                        <p:attrNameLst>
                                          <p:attrName>ppt_x</p:attrName>
                                        </p:attrNameLst>
                                      </p:cBhvr>
                                      <p:tavLst>
                                        <p:tav tm="0">
                                          <p:val>
                                            <p:strVal val="#ppt_x"/>
                                          </p:val>
                                        </p:tav>
                                        <p:tav tm="100000">
                                          <p:val>
                                            <p:strVal val="#ppt_x"/>
                                          </p:val>
                                        </p:tav>
                                      </p:tavLst>
                                    </p:anim>
                                    <p:anim calcmode="lin" valueType="num">
                                      <p:cBhvr additive="base">
                                        <p:cTn id="46" dur="500" fill="hold"/>
                                        <p:tgtEl>
                                          <p:spTgt spid="97514"/>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97515"/>
                                        </p:tgtEl>
                                        <p:attrNameLst>
                                          <p:attrName>style.visibility</p:attrName>
                                        </p:attrNameLst>
                                      </p:cBhvr>
                                      <p:to>
                                        <p:strVal val="visible"/>
                                      </p:to>
                                    </p:set>
                                    <p:anim calcmode="lin" valueType="num">
                                      <p:cBhvr additive="base">
                                        <p:cTn id="49" dur="500" fill="hold"/>
                                        <p:tgtEl>
                                          <p:spTgt spid="97515"/>
                                        </p:tgtEl>
                                        <p:attrNameLst>
                                          <p:attrName>ppt_x</p:attrName>
                                        </p:attrNameLst>
                                      </p:cBhvr>
                                      <p:tavLst>
                                        <p:tav tm="0">
                                          <p:val>
                                            <p:strVal val="#ppt_x"/>
                                          </p:val>
                                        </p:tav>
                                        <p:tav tm="100000">
                                          <p:val>
                                            <p:strVal val="#ppt_x"/>
                                          </p:val>
                                        </p:tav>
                                      </p:tavLst>
                                    </p:anim>
                                    <p:anim calcmode="lin" valueType="num">
                                      <p:cBhvr additive="base">
                                        <p:cTn id="50" dur="500" fill="hold"/>
                                        <p:tgtEl>
                                          <p:spTgt spid="97515"/>
                                        </p:tgtEl>
                                        <p:attrNameLst>
                                          <p:attrName>ppt_y</p:attrName>
                                        </p:attrNameLst>
                                      </p:cBhvr>
                                      <p:tavLst>
                                        <p:tav tm="0">
                                          <p:val>
                                            <p:strVal val="1+#ppt_h/2"/>
                                          </p:val>
                                        </p:tav>
                                        <p:tav tm="100000">
                                          <p:val>
                                            <p:strVal val="#ppt_y"/>
                                          </p:val>
                                        </p:tav>
                                      </p:tavLst>
                                    </p:anim>
                                  </p:childTnLst>
                                </p:cTn>
                              </p:par>
                              <p:par>
                                <p:cTn id="51" presetID="2" presetClass="entr" presetSubtype="4" fill="hold" grpId="1" nodeType="withEffect">
                                  <p:stCondLst>
                                    <p:cond delay="0"/>
                                  </p:stCondLst>
                                  <p:childTnLst>
                                    <p:set>
                                      <p:cBhvr>
                                        <p:cTn id="52" dur="1" fill="hold">
                                          <p:stCondLst>
                                            <p:cond delay="0"/>
                                          </p:stCondLst>
                                        </p:cTn>
                                        <p:tgtEl>
                                          <p:spTgt spid="97515"/>
                                        </p:tgtEl>
                                        <p:attrNameLst>
                                          <p:attrName>style.visibility</p:attrName>
                                        </p:attrNameLst>
                                      </p:cBhvr>
                                      <p:to>
                                        <p:strVal val="visible"/>
                                      </p:to>
                                    </p:set>
                                    <p:anim calcmode="lin" valueType="num">
                                      <p:cBhvr additive="base">
                                        <p:cTn id="53" dur="500" fill="hold"/>
                                        <p:tgtEl>
                                          <p:spTgt spid="97515"/>
                                        </p:tgtEl>
                                        <p:attrNameLst>
                                          <p:attrName>ppt_x</p:attrName>
                                        </p:attrNameLst>
                                      </p:cBhvr>
                                      <p:tavLst>
                                        <p:tav tm="0">
                                          <p:val>
                                            <p:strVal val="#ppt_x"/>
                                          </p:val>
                                        </p:tav>
                                        <p:tav tm="100000">
                                          <p:val>
                                            <p:strVal val="#ppt_x"/>
                                          </p:val>
                                        </p:tav>
                                      </p:tavLst>
                                    </p:anim>
                                    <p:anim calcmode="lin" valueType="num">
                                      <p:cBhvr additive="base">
                                        <p:cTn id="54" dur="500" fill="hold"/>
                                        <p:tgtEl>
                                          <p:spTgt spid="9751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97504"/>
                                        </p:tgtEl>
                                        <p:attrNameLst>
                                          <p:attrName>style.visibility</p:attrName>
                                        </p:attrNameLst>
                                      </p:cBhvr>
                                      <p:to>
                                        <p:strVal val="visible"/>
                                      </p:to>
                                    </p:set>
                                    <p:anim calcmode="lin" valueType="num">
                                      <p:cBhvr additive="base">
                                        <p:cTn id="59" dur="500" fill="hold"/>
                                        <p:tgtEl>
                                          <p:spTgt spid="97504"/>
                                        </p:tgtEl>
                                        <p:attrNameLst>
                                          <p:attrName>ppt_x</p:attrName>
                                        </p:attrNameLst>
                                      </p:cBhvr>
                                      <p:tavLst>
                                        <p:tav tm="0">
                                          <p:val>
                                            <p:strVal val="#ppt_x"/>
                                          </p:val>
                                        </p:tav>
                                        <p:tav tm="100000">
                                          <p:val>
                                            <p:strVal val="#ppt_x"/>
                                          </p:val>
                                        </p:tav>
                                      </p:tavLst>
                                    </p:anim>
                                    <p:anim calcmode="lin" valueType="num">
                                      <p:cBhvr additive="base">
                                        <p:cTn id="60" dur="500" fill="hold"/>
                                        <p:tgtEl>
                                          <p:spTgt spid="97504"/>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97518"/>
                                        </p:tgtEl>
                                        <p:attrNameLst>
                                          <p:attrName>style.visibility</p:attrName>
                                        </p:attrNameLst>
                                      </p:cBhvr>
                                      <p:to>
                                        <p:strVal val="visible"/>
                                      </p:to>
                                    </p:set>
                                    <p:anim calcmode="lin" valueType="num">
                                      <p:cBhvr additive="base">
                                        <p:cTn id="63" dur="500" fill="hold"/>
                                        <p:tgtEl>
                                          <p:spTgt spid="97518"/>
                                        </p:tgtEl>
                                        <p:attrNameLst>
                                          <p:attrName>ppt_x</p:attrName>
                                        </p:attrNameLst>
                                      </p:cBhvr>
                                      <p:tavLst>
                                        <p:tav tm="0">
                                          <p:val>
                                            <p:strVal val="#ppt_x"/>
                                          </p:val>
                                        </p:tav>
                                        <p:tav tm="100000">
                                          <p:val>
                                            <p:strVal val="#ppt_x"/>
                                          </p:val>
                                        </p:tav>
                                      </p:tavLst>
                                    </p:anim>
                                    <p:anim calcmode="lin" valueType="num">
                                      <p:cBhvr additive="base">
                                        <p:cTn id="64" dur="500" fill="hold"/>
                                        <p:tgtEl>
                                          <p:spTgt spid="9751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97512"/>
                                        </p:tgtEl>
                                        <p:attrNameLst>
                                          <p:attrName>style.visibility</p:attrName>
                                        </p:attrNameLst>
                                      </p:cBhvr>
                                      <p:to>
                                        <p:strVal val="visible"/>
                                      </p:to>
                                    </p:set>
                                    <p:anim calcmode="lin" valueType="num">
                                      <p:cBhvr additive="base">
                                        <p:cTn id="67" dur="500" fill="hold"/>
                                        <p:tgtEl>
                                          <p:spTgt spid="97512"/>
                                        </p:tgtEl>
                                        <p:attrNameLst>
                                          <p:attrName>ppt_x</p:attrName>
                                        </p:attrNameLst>
                                      </p:cBhvr>
                                      <p:tavLst>
                                        <p:tav tm="0">
                                          <p:val>
                                            <p:strVal val="#ppt_x"/>
                                          </p:val>
                                        </p:tav>
                                        <p:tav tm="100000">
                                          <p:val>
                                            <p:strVal val="#ppt_x"/>
                                          </p:val>
                                        </p:tav>
                                      </p:tavLst>
                                    </p:anim>
                                    <p:anim calcmode="lin" valueType="num">
                                      <p:cBhvr additive="base">
                                        <p:cTn id="68" dur="500" fill="hold"/>
                                        <p:tgtEl>
                                          <p:spTgt spid="9751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97509"/>
                                        </p:tgtEl>
                                        <p:attrNameLst>
                                          <p:attrName>style.visibility</p:attrName>
                                        </p:attrNameLst>
                                      </p:cBhvr>
                                      <p:to>
                                        <p:strVal val="visible"/>
                                      </p:to>
                                    </p:set>
                                    <p:anim calcmode="lin" valueType="num">
                                      <p:cBhvr additive="base">
                                        <p:cTn id="71" dur="500" fill="hold"/>
                                        <p:tgtEl>
                                          <p:spTgt spid="97509"/>
                                        </p:tgtEl>
                                        <p:attrNameLst>
                                          <p:attrName>ppt_x</p:attrName>
                                        </p:attrNameLst>
                                      </p:cBhvr>
                                      <p:tavLst>
                                        <p:tav tm="0">
                                          <p:val>
                                            <p:strVal val="#ppt_x"/>
                                          </p:val>
                                        </p:tav>
                                        <p:tav tm="100000">
                                          <p:val>
                                            <p:strVal val="#ppt_x"/>
                                          </p:val>
                                        </p:tav>
                                      </p:tavLst>
                                    </p:anim>
                                    <p:anim calcmode="lin" valueType="num">
                                      <p:cBhvr additive="base">
                                        <p:cTn id="72" dur="500" fill="hold"/>
                                        <p:tgtEl>
                                          <p:spTgt spid="97509"/>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97510"/>
                                        </p:tgtEl>
                                        <p:attrNameLst>
                                          <p:attrName>style.visibility</p:attrName>
                                        </p:attrNameLst>
                                      </p:cBhvr>
                                      <p:to>
                                        <p:strVal val="visible"/>
                                      </p:to>
                                    </p:set>
                                    <p:anim calcmode="lin" valueType="num">
                                      <p:cBhvr additive="base">
                                        <p:cTn id="75" dur="500" fill="hold"/>
                                        <p:tgtEl>
                                          <p:spTgt spid="97510"/>
                                        </p:tgtEl>
                                        <p:attrNameLst>
                                          <p:attrName>ppt_x</p:attrName>
                                        </p:attrNameLst>
                                      </p:cBhvr>
                                      <p:tavLst>
                                        <p:tav tm="0">
                                          <p:val>
                                            <p:strVal val="#ppt_x"/>
                                          </p:val>
                                        </p:tav>
                                        <p:tav tm="100000">
                                          <p:val>
                                            <p:strVal val="#ppt_x"/>
                                          </p:val>
                                        </p:tav>
                                      </p:tavLst>
                                    </p:anim>
                                    <p:anim calcmode="lin" valueType="num">
                                      <p:cBhvr additive="base">
                                        <p:cTn id="76" dur="500" fill="hold"/>
                                        <p:tgtEl>
                                          <p:spTgt spid="97510"/>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97520"/>
                                        </p:tgtEl>
                                        <p:attrNameLst>
                                          <p:attrName>style.visibility</p:attrName>
                                        </p:attrNameLst>
                                      </p:cBhvr>
                                      <p:to>
                                        <p:strVal val="visible"/>
                                      </p:to>
                                    </p:set>
                                    <p:anim calcmode="lin" valueType="num">
                                      <p:cBhvr additive="base">
                                        <p:cTn id="79" dur="500" fill="hold"/>
                                        <p:tgtEl>
                                          <p:spTgt spid="97520"/>
                                        </p:tgtEl>
                                        <p:attrNameLst>
                                          <p:attrName>ppt_x</p:attrName>
                                        </p:attrNameLst>
                                      </p:cBhvr>
                                      <p:tavLst>
                                        <p:tav tm="0">
                                          <p:val>
                                            <p:strVal val="#ppt_x"/>
                                          </p:val>
                                        </p:tav>
                                        <p:tav tm="100000">
                                          <p:val>
                                            <p:strVal val="#ppt_x"/>
                                          </p:val>
                                        </p:tav>
                                      </p:tavLst>
                                    </p:anim>
                                    <p:anim calcmode="lin" valueType="num">
                                      <p:cBhvr additive="base">
                                        <p:cTn id="80" dur="500" fill="hold"/>
                                        <p:tgtEl>
                                          <p:spTgt spid="9752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97517"/>
                                        </p:tgtEl>
                                        <p:attrNameLst>
                                          <p:attrName>style.visibility</p:attrName>
                                        </p:attrNameLst>
                                      </p:cBhvr>
                                      <p:to>
                                        <p:strVal val="visible"/>
                                      </p:to>
                                    </p:set>
                                    <p:anim calcmode="lin" valueType="num">
                                      <p:cBhvr additive="base">
                                        <p:cTn id="83" dur="500" fill="hold"/>
                                        <p:tgtEl>
                                          <p:spTgt spid="97517"/>
                                        </p:tgtEl>
                                        <p:attrNameLst>
                                          <p:attrName>ppt_x</p:attrName>
                                        </p:attrNameLst>
                                      </p:cBhvr>
                                      <p:tavLst>
                                        <p:tav tm="0">
                                          <p:val>
                                            <p:strVal val="#ppt_x"/>
                                          </p:val>
                                        </p:tav>
                                        <p:tav tm="100000">
                                          <p:val>
                                            <p:strVal val="#ppt_x"/>
                                          </p:val>
                                        </p:tav>
                                      </p:tavLst>
                                    </p:anim>
                                    <p:anim calcmode="lin" valueType="num">
                                      <p:cBhvr additive="base">
                                        <p:cTn id="84" dur="500" fill="hold"/>
                                        <p:tgtEl>
                                          <p:spTgt spid="97517"/>
                                        </p:tgtEl>
                                        <p:attrNameLst>
                                          <p:attrName>ppt_y</p:attrName>
                                        </p:attrNameLst>
                                      </p:cBhvr>
                                      <p:tavLst>
                                        <p:tav tm="0">
                                          <p:val>
                                            <p:strVal val="1+#ppt_h/2"/>
                                          </p:val>
                                        </p:tav>
                                        <p:tav tm="100000">
                                          <p:val>
                                            <p:strVal val="#ppt_y"/>
                                          </p:val>
                                        </p:tav>
                                      </p:tavLst>
                                    </p:anim>
                                  </p:childTnLst>
                                </p:cTn>
                              </p:par>
                              <p:par>
                                <p:cTn id="85" presetID="2" presetClass="entr" presetSubtype="4" fill="hold" grpId="1" nodeType="withEffect">
                                  <p:stCondLst>
                                    <p:cond delay="0"/>
                                  </p:stCondLst>
                                  <p:childTnLst>
                                    <p:set>
                                      <p:cBhvr>
                                        <p:cTn id="86" dur="1" fill="hold">
                                          <p:stCondLst>
                                            <p:cond delay="0"/>
                                          </p:stCondLst>
                                        </p:cTn>
                                        <p:tgtEl>
                                          <p:spTgt spid="97518"/>
                                        </p:tgtEl>
                                        <p:attrNameLst>
                                          <p:attrName>style.visibility</p:attrName>
                                        </p:attrNameLst>
                                      </p:cBhvr>
                                      <p:to>
                                        <p:strVal val="visible"/>
                                      </p:to>
                                    </p:set>
                                    <p:anim calcmode="lin" valueType="num">
                                      <p:cBhvr additive="base">
                                        <p:cTn id="87" dur="500" fill="hold"/>
                                        <p:tgtEl>
                                          <p:spTgt spid="97518"/>
                                        </p:tgtEl>
                                        <p:attrNameLst>
                                          <p:attrName>ppt_x</p:attrName>
                                        </p:attrNameLst>
                                      </p:cBhvr>
                                      <p:tavLst>
                                        <p:tav tm="0">
                                          <p:val>
                                            <p:strVal val="#ppt_x"/>
                                          </p:val>
                                        </p:tav>
                                        <p:tav tm="100000">
                                          <p:val>
                                            <p:strVal val="#ppt_x"/>
                                          </p:val>
                                        </p:tav>
                                      </p:tavLst>
                                    </p:anim>
                                    <p:anim calcmode="lin" valueType="num">
                                      <p:cBhvr additive="base">
                                        <p:cTn id="88" dur="500" fill="hold"/>
                                        <p:tgtEl>
                                          <p:spTgt spid="9751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97516"/>
                                        </p:tgtEl>
                                        <p:attrNameLst>
                                          <p:attrName>style.visibility</p:attrName>
                                        </p:attrNameLst>
                                      </p:cBhvr>
                                      <p:to>
                                        <p:strVal val="visible"/>
                                      </p:to>
                                    </p:set>
                                    <p:anim calcmode="lin" valueType="num">
                                      <p:cBhvr additive="base">
                                        <p:cTn id="91" dur="500" fill="hold"/>
                                        <p:tgtEl>
                                          <p:spTgt spid="97516"/>
                                        </p:tgtEl>
                                        <p:attrNameLst>
                                          <p:attrName>ppt_x</p:attrName>
                                        </p:attrNameLst>
                                      </p:cBhvr>
                                      <p:tavLst>
                                        <p:tav tm="0">
                                          <p:val>
                                            <p:strVal val="#ppt_x"/>
                                          </p:val>
                                        </p:tav>
                                        <p:tav tm="100000">
                                          <p:val>
                                            <p:strVal val="#ppt_x"/>
                                          </p:val>
                                        </p:tav>
                                      </p:tavLst>
                                    </p:anim>
                                    <p:anim calcmode="lin" valueType="num">
                                      <p:cBhvr additive="base">
                                        <p:cTn id="92" dur="500" fill="hold"/>
                                        <p:tgtEl>
                                          <p:spTgt spid="975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504" grpId="0" animBg="1"/>
      <p:bldP spid="97505" grpId="0" animBg="1"/>
      <p:bldP spid="97505" grpId="1" animBg="1"/>
      <p:bldP spid="97282" grpId="0" autoUpdateAnimBg="0"/>
      <p:bldP spid="97506" grpId="0" animBg="1"/>
      <p:bldP spid="97507" grpId="0" animBg="1"/>
      <p:bldP spid="97508" grpId="0" animBg="1"/>
      <p:bldP spid="97509" grpId="0" animBg="1"/>
      <p:bldP spid="97510" grpId="0" animBg="1"/>
      <p:bldP spid="97511" grpId="0" animBg="1"/>
      <p:bldP spid="97512" grpId="0" animBg="1"/>
      <p:bldP spid="97513" grpId="0" animBg="1"/>
      <p:bldP spid="97514" grpId="0" animBg="1"/>
      <p:bldP spid="97515" grpId="0" animBg="1"/>
      <p:bldP spid="97515" grpId="1" animBg="1"/>
      <p:bldP spid="97516" grpId="0" animBg="1"/>
      <p:bldP spid="97517" grpId="0" animBg="1"/>
      <p:bldP spid="97518" grpId="0" animBg="1"/>
      <p:bldP spid="97518" grpId="1" animBg="1"/>
      <p:bldP spid="97519" grpId="0" animBg="1"/>
      <p:bldP spid="97520"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1600200" y="152400"/>
            <a:ext cx="6932240" cy="685800"/>
          </a:xfrm>
        </p:spPr>
        <p:txBody>
          <a:bodyPr/>
          <a:lstStyle/>
          <a:p>
            <a:pPr algn="ctr" eaLnBrk="1" hangingPunct="1"/>
            <a:r>
              <a:rPr lang="de-DE" sz="3200" dirty="0" err="1" smtClean="0"/>
              <a:t>Áreas</a:t>
            </a:r>
            <a:r>
              <a:rPr lang="de-DE" sz="3200" dirty="0" smtClean="0"/>
              <a:t> de la </a:t>
            </a:r>
            <a:r>
              <a:rPr lang="de-DE" sz="3200" dirty="0" err="1" smtClean="0"/>
              <a:t>empresa</a:t>
            </a:r>
            <a:endParaRPr lang="de-DE" sz="3200" dirty="0" smtClean="0"/>
          </a:p>
        </p:txBody>
      </p:sp>
      <p:sp>
        <p:nvSpPr>
          <p:cNvPr id="223235" name="Rectangle 3"/>
          <p:cNvSpPr>
            <a:spLocks noChangeArrowheads="1"/>
          </p:cNvSpPr>
          <p:nvPr/>
        </p:nvSpPr>
        <p:spPr bwMode="auto">
          <a:xfrm>
            <a:off x="4159250" y="1412776"/>
            <a:ext cx="2133600" cy="576064"/>
          </a:xfrm>
          <a:prstGeom prst="rect">
            <a:avLst/>
          </a:prstGeom>
          <a:solidFill>
            <a:schemeClr val="accent1">
              <a:alpha val="50000"/>
            </a:schemeClr>
          </a:solidFill>
          <a:ln w="9525">
            <a:solidFill>
              <a:schemeClr val="tx1"/>
            </a:solidFill>
            <a:miter lim="800000"/>
            <a:headEnd/>
            <a:tailEnd/>
          </a:ln>
          <a:effectLst>
            <a:outerShdw dist="53882" dir="18900000" algn="ctr" rotWithShape="0">
              <a:schemeClr val="bg2"/>
            </a:outerShdw>
          </a:effectLst>
        </p:spPr>
        <p:txBody>
          <a:bodyPr wrap="none" anchor="ctr"/>
          <a:lstStyle/>
          <a:p>
            <a:pPr algn="ctr">
              <a:defRPr/>
            </a:pPr>
            <a:r>
              <a:rPr lang="de-DE" b="1" dirty="0">
                <a:solidFill>
                  <a:schemeClr val="tx1"/>
                </a:solidFill>
                <a:latin typeface="Arial" charset="0"/>
              </a:rPr>
              <a:t>JENTECH</a:t>
            </a:r>
          </a:p>
          <a:p>
            <a:pPr algn="ctr">
              <a:defRPr/>
            </a:pPr>
            <a:r>
              <a:rPr lang="de-DE" sz="1400" b="1" dirty="0" smtClean="0">
                <a:solidFill>
                  <a:schemeClr val="tx1"/>
                </a:solidFill>
                <a:latin typeface="Arial" charset="0"/>
              </a:rPr>
              <a:t>Datensysteme AG</a:t>
            </a:r>
            <a:endParaRPr lang="de-DE" sz="1400" b="1" dirty="0">
              <a:solidFill>
                <a:schemeClr val="tx1"/>
              </a:solidFill>
              <a:latin typeface="Arial" charset="0"/>
            </a:endParaRPr>
          </a:p>
        </p:txBody>
      </p:sp>
      <p:sp>
        <p:nvSpPr>
          <p:cNvPr id="223237" name="Rectangle 5"/>
          <p:cNvSpPr>
            <a:spLocks noChangeArrowheads="1"/>
          </p:cNvSpPr>
          <p:nvPr/>
        </p:nvSpPr>
        <p:spPr bwMode="auto">
          <a:xfrm>
            <a:off x="1450937" y="1700808"/>
            <a:ext cx="2383618" cy="2871598"/>
          </a:xfrm>
          <a:prstGeom prst="rect">
            <a:avLst/>
          </a:prstGeom>
          <a:gradFill rotWithShape="0">
            <a:gsLst>
              <a:gs pos="0">
                <a:schemeClr val="accent1"/>
              </a:gs>
              <a:gs pos="100000">
                <a:schemeClr val="bg1"/>
              </a:gs>
            </a:gsLst>
            <a:lin ang="5400000" scaled="1"/>
          </a:gradFill>
          <a:ln w="9525">
            <a:solidFill>
              <a:schemeClr val="tx1"/>
            </a:solidFill>
            <a:miter lim="800000"/>
            <a:headEnd/>
            <a:tailEnd/>
          </a:ln>
          <a:effectLst>
            <a:outerShdw dist="53882" dir="18900000" algn="ctr" rotWithShape="0">
              <a:schemeClr val="bg2"/>
            </a:outerShdw>
          </a:effectLst>
        </p:spPr>
        <p:txBody>
          <a:bodyPr wrap="none" anchor="ctr"/>
          <a:lstStyle/>
          <a:p>
            <a:pPr algn="ctr">
              <a:defRPr/>
            </a:pPr>
            <a:endParaRPr lang="de-DE" sz="2000" b="1">
              <a:solidFill>
                <a:schemeClr val="tx1"/>
              </a:solidFill>
              <a:latin typeface="Arial" charset="0"/>
            </a:endParaRPr>
          </a:p>
          <a:p>
            <a:pPr algn="ctr">
              <a:defRPr/>
            </a:pPr>
            <a:endParaRPr lang="de-DE" sz="2000" b="1">
              <a:solidFill>
                <a:schemeClr val="tx1"/>
              </a:solidFill>
              <a:latin typeface="Arial" charset="0"/>
            </a:endParaRPr>
          </a:p>
          <a:p>
            <a:pPr algn="ctr">
              <a:defRPr/>
            </a:pPr>
            <a:endParaRPr lang="de-DE" sz="2000" b="1">
              <a:solidFill>
                <a:schemeClr val="tx1"/>
              </a:solidFill>
              <a:latin typeface="Arial" charset="0"/>
            </a:endParaRPr>
          </a:p>
          <a:p>
            <a:pPr algn="ctr">
              <a:defRPr/>
            </a:pPr>
            <a:endParaRPr lang="de-DE" sz="1400" b="1">
              <a:solidFill>
                <a:schemeClr val="tx1"/>
              </a:solidFill>
              <a:latin typeface="Arial" charset="0"/>
            </a:endParaRPr>
          </a:p>
          <a:p>
            <a:pPr algn="ctr">
              <a:defRPr/>
            </a:pPr>
            <a:endParaRPr lang="de-DE" sz="1400" b="1">
              <a:solidFill>
                <a:schemeClr val="tx1"/>
              </a:solidFill>
              <a:latin typeface="Arial" charset="0"/>
            </a:endParaRPr>
          </a:p>
        </p:txBody>
      </p:sp>
      <p:sp>
        <p:nvSpPr>
          <p:cNvPr id="223238" name="Rectangle 6"/>
          <p:cNvSpPr>
            <a:spLocks noChangeArrowheads="1"/>
          </p:cNvSpPr>
          <p:nvPr/>
        </p:nvSpPr>
        <p:spPr bwMode="auto">
          <a:xfrm>
            <a:off x="6599162" y="1700809"/>
            <a:ext cx="2382411" cy="2871598"/>
          </a:xfrm>
          <a:prstGeom prst="rect">
            <a:avLst/>
          </a:prstGeom>
          <a:gradFill rotWithShape="0">
            <a:gsLst>
              <a:gs pos="0">
                <a:schemeClr val="accent1"/>
              </a:gs>
              <a:gs pos="100000">
                <a:schemeClr val="bg1"/>
              </a:gs>
            </a:gsLst>
            <a:lin ang="5400000" scaled="1"/>
          </a:gradFill>
          <a:ln w="9525">
            <a:solidFill>
              <a:schemeClr val="tx1"/>
            </a:solidFill>
            <a:miter lim="800000"/>
            <a:headEnd/>
            <a:tailEnd/>
          </a:ln>
          <a:effectLst>
            <a:outerShdw dist="53882" dir="18900000" algn="ctr" rotWithShape="0">
              <a:schemeClr val="bg2"/>
            </a:outerShdw>
          </a:effectLst>
        </p:spPr>
        <p:txBody>
          <a:bodyPr wrap="none" anchor="ctr"/>
          <a:lstStyle/>
          <a:p>
            <a:pPr algn="ctr">
              <a:defRPr/>
            </a:pPr>
            <a:endParaRPr lang="de-DE" sz="1400" b="1" dirty="0" smtClean="0">
              <a:solidFill>
                <a:schemeClr val="tx1"/>
              </a:solidFill>
              <a:latin typeface="Arial" charset="0"/>
            </a:endParaRPr>
          </a:p>
          <a:p>
            <a:pPr algn="ctr">
              <a:defRPr/>
            </a:pPr>
            <a:endParaRPr lang="de-DE" sz="1400" b="1" dirty="0">
              <a:solidFill>
                <a:schemeClr val="tx1"/>
              </a:solidFill>
              <a:latin typeface="Arial" charset="0"/>
            </a:endParaRPr>
          </a:p>
          <a:p>
            <a:pPr algn="ctr">
              <a:defRPr/>
            </a:pPr>
            <a:endParaRPr lang="de-DE" sz="1400" b="1" dirty="0" smtClean="0">
              <a:solidFill>
                <a:schemeClr val="tx1"/>
              </a:solidFill>
              <a:latin typeface="Arial" charset="0"/>
            </a:endParaRPr>
          </a:p>
          <a:p>
            <a:pPr algn="ctr">
              <a:defRPr/>
            </a:pPr>
            <a:endParaRPr lang="de-DE" sz="1400" b="1" dirty="0">
              <a:solidFill>
                <a:schemeClr val="tx1"/>
              </a:solidFill>
              <a:latin typeface="Arial" charset="0"/>
            </a:endParaRPr>
          </a:p>
          <a:p>
            <a:pPr algn="ctr">
              <a:defRPr/>
            </a:pPr>
            <a:r>
              <a:rPr lang="de-DE" sz="1400" b="1" dirty="0" err="1" smtClean="0">
                <a:solidFill>
                  <a:schemeClr val="tx1"/>
                </a:solidFill>
                <a:latin typeface="Arial" charset="0"/>
              </a:rPr>
              <a:t>Automatización</a:t>
            </a:r>
            <a:r>
              <a:rPr lang="de-DE" dirty="0" smtClean="0"/>
              <a:t> </a:t>
            </a:r>
          </a:p>
          <a:p>
            <a:pPr algn="ctr">
              <a:defRPr/>
            </a:pPr>
            <a:endParaRPr lang="de-DE" sz="2000" b="1" dirty="0">
              <a:solidFill>
                <a:schemeClr val="tx1"/>
              </a:solidFill>
              <a:latin typeface="Arial" charset="0"/>
              <a:cs typeface="Arial" charset="0"/>
            </a:endParaRPr>
          </a:p>
          <a:p>
            <a:pPr algn="ctr">
              <a:defRPr/>
            </a:pPr>
            <a:endParaRPr lang="de-DE" sz="2000" b="1" dirty="0" smtClean="0">
              <a:solidFill>
                <a:schemeClr val="tx1"/>
              </a:solidFill>
              <a:latin typeface="Arial" charset="0"/>
              <a:cs typeface="Arial" charset="0"/>
            </a:endParaRPr>
          </a:p>
          <a:p>
            <a:pPr algn="ctr">
              <a:defRPr/>
            </a:pPr>
            <a:endParaRPr lang="de-DE" sz="2000" b="1" dirty="0">
              <a:solidFill>
                <a:schemeClr val="tx1"/>
              </a:solidFill>
              <a:latin typeface="Arial" charset="0"/>
              <a:cs typeface="Arial" charset="0"/>
            </a:endParaRPr>
          </a:p>
          <a:p>
            <a:pPr algn="ctr">
              <a:defRPr/>
            </a:pPr>
            <a:endParaRPr lang="de-DE" sz="2000" b="1" dirty="0" smtClean="0">
              <a:solidFill>
                <a:schemeClr val="tx1"/>
              </a:solidFill>
              <a:latin typeface="Arial" charset="0"/>
              <a:cs typeface="Arial" charset="0"/>
            </a:endParaRPr>
          </a:p>
          <a:p>
            <a:pPr algn="ctr">
              <a:defRPr/>
            </a:pPr>
            <a:endParaRPr lang="de-DE" sz="2000" b="1" dirty="0">
              <a:solidFill>
                <a:schemeClr val="tx1"/>
              </a:solidFill>
              <a:latin typeface="Arial" charset="0"/>
              <a:cs typeface="Arial" charset="0"/>
            </a:endParaRPr>
          </a:p>
          <a:p>
            <a:pPr algn="ctr">
              <a:defRPr/>
            </a:pPr>
            <a:endParaRPr lang="de-DE" sz="2000" b="1" dirty="0" smtClean="0">
              <a:solidFill>
                <a:schemeClr val="tx1"/>
              </a:solidFill>
              <a:latin typeface="Arial" charset="0"/>
              <a:cs typeface="Arial" charset="0"/>
            </a:endParaRPr>
          </a:p>
          <a:p>
            <a:pPr algn="ctr">
              <a:defRPr/>
            </a:pPr>
            <a:r>
              <a:rPr lang="es-ES" sz="900" b="1" dirty="0">
                <a:solidFill>
                  <a:schemeClr val="tx1"/>
                </a:solidFill>
              </a:rPr>
              <a:t>Desarrollo de software científico </a:t>
            </a:r>
            <a:endParaRPr lang="es-ES" sz="900" b="1" dirty="0" smtClean="0">
              <a:solidFill>
                <a:schemeClr val="tx1"/>
              </a:solidFill>
            </a:endParaRPr>
          </a:p>
          <a:p>
            <a:pPr algn="ctr">
              <a:defRPr/>
            </a:pPr>
            <a:r>
              <a:rPr lang="es-ES" sz="900" b="1" dirty="0" smtClean="0">
                <a:solidFill>
                  <a:schemeClr val="tx1"/>
                </a:solidFill>
              </a:rPr>
              <a:t>y </a:t>
            </a:r>
            <a:r>
              <a:rPr lang="es-ES" sz="900" b="1" dirty="0">
                <a:solidFill>
                  <a:schemeClr val="tx1"/>
                </a:solidFill>
              </a:rPr>
              <a:t>técnico</a:t>
            </a:r>
            <a:endParaRPr lang="de-DE" sz="900" b="1" dirty="0">
              <a:solidFill>
                <a:schemeClr val="tx1"/>
              </a:solidFill>
              <a:latin typeface="Arial" charset="0"/>
              <a:cs typeface="Arial" charset="0"/>
            </a:endParaRPr>
          </a:p>
          <a:p>
            <a:pPr algn="ctr">
              <a:defRPr/>
            </a:pPr>
            <a:endParaRPr lang="de-DE" sz="2000" b="1" dirty="0" smtClean="0">
              <a:solidFill>
                <a:schemeClr val="tx1"/>
              </a:solidFill>
              <a:latin typeface="Arial" charset="0"/>
              <a:cs typeface="Arial" charset="0"/>
            </a:endParaRPr>
          </a:p>
          <a:p>
            <a:pPr algn="ctr">
              <a:defRPr/>
            </a:pPr>
            <a:endParaRPr lang="de-DE" sz="2000" b="1" dirty="0" smtClean="0">
              <a:solidFill>
                <a:schemeClr val="tx1"/>
              </a:solidFill>
              <a:latin typeface="Arial" charset="0"/>
              <a:cs typeface="Arial" charset="0"/>
            </a:endParaRPr>
          </a:p>
          <a:p>
            <a:pPr algn="ctr">
              <a:defRPr/>
            </a:pPr>
            <a:endParaRPr lang="de-DE" sz="2000" b="1" dirty="0">
              <a:solidFill>
                <a:schemeClr val="tx1"/>
              </a:solidFill>
              <a:latin typeface="Arial" charset="0"/>
              <a:cs typeface="Arial" charset="0"/>
            </a:endParaRPr>
          </a:p>
          <a:p>
            <a:pPr algn="ctr">
              <a:defRPr/>
            </a:pPr>
            <a:endParaRPr lang="de-DE" sz="2000" b="1" dirty="0">
              <a:solidFill>
                <a:schemeClr val="tx1"/>
              </a:solidFill>
              <a:latin typeface="Arial" charset="0"/>
              <a:cs typeface="Arial" charset="0"/>
            </a:endParaRPr>
          </a:p>
        </p:txBody>
      </p:sp>
      <p:sp>
        <p:nvSpPr>
          <p:cNvPr id="223239" name="Rectangle 7"/>
          <p:cNvSpPr>
            <a:spLocks noChangeArrowheads="1"/>
          </p:cNvSpPr>
          <p:nvPr/>
        </p:nvSpPr>
        <p:spPr bwMode="auto">
          <a:xfrm>
            <a:off x="4357686" y="2348184"/>
            <a:ext cx="1752600" cy="2224222"/>
          </a:xfrm>
          <a:prstGeom prst="rect">
            <a:avLst/>
          </a:prstGeom>
          <a:gradFill rotWithShape="0">
            <a:gsLst>
              <a:gs pos="0">
                <a:schemeClr val="accent1"/>
              </a:gs>
              <a:gs pos="100000">
                <a:schemeClr val="bg1"/>
              </a:gs>
            </a:gsLst>
            <a:lin ang="5400000" scaled="1"/>
          </a:gradFill>
          <a:ln w="9525">
            <a:solidFill>
              <a:schemeClr val="tx1"/>
            </a:solidFill>
            <a:miter lim="800000"/>
            <a:headEnd/>
            <a:tailEnd/>
          </a:ln>
          <a:effectLst>
            <a:outerShdw dist="53882" dir="18900000" algn="ctr" rotWithShape="0">
              <a:schemeClr val="bg2"/>
            </a:outerShdw>
          </a:effectLst>
        </p:spPr>
        <p:txBody>
          <a:bodyPr wrap="none" anchor="ctr"/>
          <a:lstStyle/>
          <a:p>
            <a:pPr algn="ctr">
              <a:defRPr/>
            </a:pPr>
            <a:endParaRPr lang="de-DE" sz="1400" b="1" dirty="0" smtClean="0">
              <a:solidFill>
                <a:schemeClr val="tx1"/>
              </a:solidFill>
              <a:latin typeface="Arial" charset="0"/>
            </a:endParaRPr>
          </a:p>
          <a:p>
            <a:pPr algn="ctr">
              <a:defRPr/>
            </a:pPr>
            <a:endParaRPr lang="de-DE" sz="1400" b="1" dirty="0">
              <a:solidFill>
                <a:schemeClr val="tx1"/>
              </a:solidFill>
              <a:latin typeface="Arial" charset="0"/>
            </a:endParaRPr>
          </a:p>
          <a:p>
            <a:pPr algn="ctr">
              <a:defRPr/>
            </a:pPr>
            <a:endParaRPr lang="de-DE" sz="1400" b="1" dirty="0" smtClean="0">
              <a:solidFill>
                <a:schemeClr val="tx1"/>
              </a:solidFill>
              <a:latin typeface="Arial" charset="0"/>
            </a:endParaRPr>
          </a:p>
          <a:p>
            <a:pPr algn="ctr">
              <a:defRPr/>
            </a:pPr>
            <a:r>
              <a:rPr lang="de-DE" sz="1400" b="1" dirty="0" smtClean="0">
                <a:solidFill>
                  <a:schemeClr val="tx1"/>
                </a:solidFill>
                <a:latin typeface="Arial" charset="0"/>
              </a:rPr>
              <a:t>Software </a:t>
            </a:r>
          </a:p>
          <a:p>
            <a:pPr algn="ctr">
              <a:defRPr/>
            </a:pPr>
            <a:r>
              <a:rPr lang="de-DE" sz="1400" b="1" dirty="0" smtClean="0">
                <a:solidFill>
                  <a:schemeClr val="tx1"/>
                </a:solidFill>
                <a:latin typeface="Arial" charset="0"/>
              </a:rPr>
              <a:t>de </a:t>
            </a:r>
            <a:r>
              <a:rPr lang="de-DE" sz="1400" b="1" dirty="0" err="1" smtClean="0">
                <a:solidFill>
                  <a:schemeClr val="tx1"/>
                </a:solidFill>
                <a:latin typeface="Arial" charset="0"/>
              </a:rPr>
              <a:t>negocios</a:t>
            </a:r>
            <a:endParaRPr lang="de-DE" sz="1400" b="1" dirty="0">
              <a:solidFill>
                <a:schemeClr val="tx1"/>
              </a:solidFill>
              <a:latin typeface="Arial" charset="0"/>
            </a:endParaRPr>
          </a:p>
          <a:p>
            <a:pPr algn="ctr">
              <a:defRPr/>
            </a:pPr>
            <a:endParaRPr lang="de-DE" sz="1400" b="1" dirty="0" smtClean="0">
              <a:solidFill>
                <a:schemeClr val="tx1"/>
              </a:solidFill>
              <a:latin typeface="Arial" charset="0"/>
            </a:endParaRPr>
          </a:p>
          <a:p>
            <a:pPr algn="ctr">
              <a:defRPr/>
            </a:pPr>
            <a:r>
              <a:rPr lang="de-DE" sz="1000" b="1" dirty="0" err="1" smtClean="0">
                <a:solidFill>
                  <a:schemeClr val="tx1"/>
                </a:solidFill>
                <a:latin typeface="Arial" charset="0"/>
              </a:rPr>
              <a:t>Gestión</a:t>
            </a:r>
            <a:r>
              <a:rPr lang="de-DE" sz="1000" b="1" dirty="0" smtClean="0">
                <a:solidFill>
                  <a:schemeClr val="tx1"/>
                </a:solidFill>
                <a:latin typeface="Arial" charset="0"/>
              </a:rPr>
              <a:t> de </a:t>
            </a:r>
            <a:r>
              <a:rPr lang="de-DE" sz="1000" b="1" dirty="0" err="1" smtClean="0">
                <a:solidFill>
                  <a:schemeClr val="tx1"/>
                </a:solidFill>
                <a:latin typeface="Arial" charset="0"/>
              </a:rPr>
              <a:t>Mercancías</a:t>
            </a:r>
            <a:r>
              <a:rPr lang="de-DE" sz="1000" b="1" dirty="0">
                <a:solidFill>
                  <a:schemeClr val="tx1"/>
                </a:solidFill>
                <a:latin typeface="Arial" charset="0"/>
              </a:rPr>
              <a:t/>
            </a:r>
            <a:br>
              <a:rPr lang="de-DE" sz="1000" b="1" dirty="0">
                <a:solidFill>
                  <a:schemeClr val="tx1"/>
                </a:solidFill>
                <a:latin typeface="Arial" charset="0"/>
              </a:rPr>
            </a:br>
            <a:r>
              <a:rPr lang="de-DE" sz="1000" b="1" dirty="0" err="1" smtClean="0">
                <a:solidFill>
                  <a:schemeClr val="tx1"/>
                </a:solidFill>
                <a:latin typeface="Arial" charset="0"/>
              </a:rPr>
              <a:t>Contabilidad</a:t>
            </a:r>
            <a:r>
              <a:rPr lang="de-DE" sz="1000" b="1" dirty="0">
                <a:solidFill>
                  <a:schemeClr val="tx1"/>
                </a:solidFill>
                <a:latin typeface="Arial" charset="0"/>
              </a:rPr>
              <a:t/>
            </a:r>
            <a:br>
              <a:rPr lang="de-DE" sz="1000" b="1" dirty="0">
                <a:solidFill>
                  <a:schemeClr val="tx1"/>
                </a:solidFill>
                <a:latin typeface="Arial" charset="0"/>
              </a:rPr>
            </a:br>
            <a:r>
              <a:rPr lang="de-DE" sz="1000" b="1" dirty="0" err="1" smtClean="0">
                <a:solidFill>
                  <a:schemeClr val="tx1"/>
                </a:solidFill>
                <a:latin typeface="Arial" charset="0"/>
              </a:rPr>
              <a:t>Producción</a:t>
            </a:r>
            <a:endParaRPr lang="de-DE" sz="1000" b="1" dirty="0">
              <a:solidFill>
                <a:schemeClr val="tx1"/>
              </a:solidFill>
              <a:latin typeface="Arial" charset="0"/>
            </a:endParaRPr>
          </a:p>
        </p:txBody>
      </p:sp>
      <p:sp>
        <p:nvSpPr>
          <p:cNvPr id="223241" name="Line 9"/>
          <p:cNvSpPr>
            <a:spLocks noChangeShapeType="1"/>
          </p:cNvSpPr>
          <p:nvPr/>
        </p:nvSpPr>
        <p:spPr bwMode="auto">
          <a:xfrm flipH="1">
            <a:off x="3889275" y="1988840"/>
            <a:ext cx="279201" cy="155449"/>
          </a:xfrm>
          <a:prstGeom prst="line">
            <a:avLst/>
          </a:prstGeom>
          <a:noFill/>
          <a:ln w="9525">
            <a:solidFill>
              <a:schemeClr val="tx1"/>
            </a:solidFill>
            <a:round/>
            <a:headEnd/>
            <a:tailEnd/>
          </a:ln>
        </p:spPr>
        <p:txBody>
          <a:bodyPr/>
          <a:lstStyle/>
          <a:p>
            <a:endParaRPr lang="de-DE"/>
          </a:p>
        </p:txBody>
      </p:sp>
      <p:sp>
        <p:nvSpPr>
          <p:cNvPr id="223243" name="Line 11"/>
          <p:cNvSpPr>
            <a:spLocks noChangeShapeType="1"/>
          </p:cNvSpPr>
          <p:nvPr/>
        </p:nvSpPr>
        <p:spPr bwMode="auto">
          <a:xfrm flipH="1">
            <a:off x="5220072" y="1988840"/>
            <a:ext cx="0" cy="331118"/>
          </a:xfrm>
          <a:prstGeom prst="line">
            <a:avLst/>
          </a:prstGeom>
          <a:noFill/>
          <a:ln w="9525">
            <a:solidFill>
              <a:schemeClr val="tx1"/>
            </a:solidFill>
            <a:round/>
            <a:headEnd/>
            <a:tailEnd/>
          </a:ln>
        </p:spPr>
        <p:txBody>
          <a:bodyPr/>
          <a:lstStyle/>
          <a:p>
            <a:endParaRPr lang="de-DE"/>
          </a:p>
        </p:txBody>
      </p:sp>
      <p:sp>
        <p:nvSpPr>
          <p:cNvPr id="223245" name="Line 13"/>
          <p:cNvSpPr>
            <a:spLocks noChangeShapeType="1"/>
          </p:cNvSpPr>
          <p:nvPr/>
        </p:nvSpPr>
        <p:spPr bwMode="auto">
          <a:xfrm>
            <a:off x="6271669" y="1960139"/>
            <a:ext cx="324695" cy="144016"/>
          </a:xfrm>
          <a:prstGeom prst="line">
            <a:avLst/>
          </a:prstGeom>
          <a:noFill/>
          <a:ln w="9525">
            <a:solidFill>
              <a:schemeClr val="tx1"/>
            </a:solidFill>
            <a:round/>
            <a:headEnd/>
            <a:tailEnd/>
          </a:ln>
        </p:spPr>
        <p:txBody>
          <a:bodyPr/>
          <a:lstStyle/>
          <a:p>
            <a:endParaRPr lang="de-DE"/>
          </a:p>
        </p:txBody>
      </p:sp>
      <p:pic>
        <p:nvPicPr>
          <p:cNvPr id="21" name="Grafik 20" descr="LOGO_ZE0.gif"/>
          <p:cNvPicPr>
            <a:picLocks noChangeAspect="1"/>
          </p:cNvPicPr>
          <p:nvPr/>
        </p:nvPicPr>
        <p:blipFill>
          <a:blip r:embed="rId3"/>
          <a:stretch>
            <a:fillRect/>
          </a:stretch>
        </p:blipFill>
        <p:spPr>
          <a:xfrm>
            <a:off x="4406047" y="2852738"/>
            <a:ext cx="1606114" cy="577011"/>
          </a:xfrm>
          <a:prstGeom prst="rect">
            <a:avLst/>
          </a:prstGeom>
        </p:spPr>
      </p:pic>
      <p:pic>
        <p:nvPicPr>
          <p:cNvPr id="22" name="Grafik 21" descr="RM4100XRM_1.4G2_top.jpg"/>
          <p:cNvPicPr>
            <a:picLocks noChangeAspect="1"/>
          </p:cNvPicPr>
          <p:nvPr/>
        </p:nvPicPr>
        <p:blipFill>
          <a:blip r:embed="rId4" cstate="print"/>
          <a:stretch>
            <a:fillRect/>
          </a:stretch>
        </p:blipFill>
        <p:spPr>
          <a:xfrm>
            <a:off x="2060653" y="3020256"/>
            <a:ext cx="1134596" cy="818986"/>
          </a:xfrm>
          <a:prstGeom prst="rect">
            <a:avLst/>
          </a:prstGeom>
        </p:spPr>
      </p:pic>
      <p:pic>
        <p:nvPicPr>
          <p:cNvPr id="23" name="Grafik 22" descr="bracket freigestellt Kopie.tif"/>
          <p:cNvPicPr>
            <a:picLocks noChangeAspect="1"/>
          </p:cNvPicPr>
          <p:nvPr/>
        </p:nvPicPr>
        <p:blipFill>
          <a:blip r:embed="rId5" cstate="print"/>
          <a:stretch>
            <a:fillRect/>
          </a:stretch>
        </p:blipFill>
        <p:spPr>
          <a:xfrm>
            <a:off x="2024649" y="2211353"/>
            <a:ext cx="1206604" cy="708744"/>
          </a:xfrm>
          <a:prstGeom prst="rect">
            <a:avLst/>
          </a:prstGeom>
        </p:spPr>
      </p:pic>
      <p:sp>
        <p:nvSpPr>
          <p:cNvPr id="24" name="Textfeld 23"/>
          <p:cNvSpPr txBox="1"/>
          <p:nvPr/>
        </p:nvSpPr>
        <p:spPr>
          <a:xfrm>
            <a:off x="1500166" y="1772816"/>
            <a:ext cx="2424062" cy="307777"/>
          </a:xfrm>
          <a:prstGeom prst="rect">
            <a:avLst/>
          </a:prstGeom>
          <a:noFill/>
        </p:spPr>
        <p:txBody>
          <a:bodyPr wrap="none" rtlCol="0">
            <a:spAutoFit/>
          </a:bodyPr>
          <a:lstStyle/>
          <a:p>
            <a:r>
              <a:rPr lang="de-DE" sz="1400" b="1" dirty="0" err="1" smtClean="0">
                <a:solidFill>
                  <a:schemeClr val="tx1"/>
                </a:solidFill>
              </a:rPr>
              <a:t>Sistemas</a:t>
            </a:r>
            <a:r>
              <a:rPr lang="de-DE" sz="1400" b="1" dirty="0" smtClean="0">
                <a:solidFill>
                  <a:schemeClr val="tx1"/>
                </a:solidFill>
              </a:rPr>
              <a:t> </a:t>
            </a:r>
            <a:r>
              <a:rPr lang="de-DE" sz="1400" b="1" dirty="0" err="1" smtClean="0">
                <a:solidFill>
                  <a:schemeClr val="tx1"/>
                </a:solidFill>
              </a:rPr>
              <a:t>informáticos</a:t>
            </a:r>
            <a:endParaRPr lang="de-DE" sz="1400" b="1" dirty="0">
              <a:solidFill>
                <a:schemeClr val="tx1"/>
              </a:solidFill>
            </a:endParaRPr>
          </a:p>
        </p:txBody>
      </p:sp>
      <p:pic>
        <p:nvPicPr>
          <p:cNvPr id="25" name="Picture 4" descr="TH7522A"/>
          <p:cNvPicPr>
            <a:picLocks noChangeAspect="1" noChangeArrowheads="1"/>
          </p:cNvPicPr>
          <p:nvPr/>
        </p:nvPicPr>
        <p:blipFill>
          <a:blip r:embed="rId6" cstate="print"/>
          <a:srcRect/>
          <a:stretch>
            <a:fillRect/>
          </a:stretch>
        </p:blipFill>
        <p:spPr bwMode="auto">
          <a:xfrm>
            <a:off x="7583432" y="2526835"/>
            <a:ext cx="508310" cy="517513"/>
          </a:xfrm>
          <a:prstGeom prst="rect">
            <a:avLst/>
          </a:prstGeom>
          <a:noFill/>
          <a:effectLst>
            <a:outerShdw dist="53882" dir="18900000" algn="ctr" rotWithShape="0">
              <a:srgbClr val="808080"/>
            </a:outerShdw>
          </a:effectLst>
        </p:spPr>
      </p:pic>
      <p:pic>
        <p:nvPicPr>
          <p:cNvPr id="26" name="Picture 8" descr="LEDCASE"/>
          <p:cNvPicPr>
            <a:picLocks noChangeAspect="1" noChangeArrowheads="1"/>
          </p:cNvPicPr>
          <p:nvPr/>
        </p:nvPicPr>
        <p:blipFill>
          <a:blip r:embed="rId7" cstate="print"/>
          <a:srcRect/>
          <a:stretch>
            <a:fillRect/>
          </a:stretch>
        </p:blipFill>
        <p:spPr bwMode="auto">
          <a:xfrm>
            <a:off x="8178561" y="3070655"/>
            <a:ext cx="500066" cy="764919"/>
          </a:xfrm>
          <a:prstGeom prst="rect">
            <a:avLst/>
          </a:prstGeom>
          <a:noFill/>
          <a:ln w="9525">
            <a:noFill/>
            <a:miter lim="800000"/>
            <a:headEnd/>
            <a:tailEnd/>
          </a:ln>
        </p:spPr>
      </p:pic>
      <p:pic>
        <p:nvPicPr>
          <p:cNvPr id="27" name="Picture 1065" descr="PREUF2"/>
          <p:cNvPicPr>
            <a:picLocks noChangeAspect="1" noChangeArrowheads="1"/>
          </p:cNvPicPr>
          <p:nvPr/>
        </p:nvPicPr>
        <p:blipFill>
          <a:blip r:embed="rId8" cstate="print"/>
          <a:srcRect/>
          <a:stretch>
            <a:fillRect/>
          </a:stretch>
        </p:blipFill>
        <p:spPr bwMode="auto">
          <a:xfrm>
            <a:off x="6599162" y="3177058"/>
            <a:ext cx="984270" cy="723464"/>
          </a:xfrm>
          <a:prstGeom prst="rect">
            <a:avLst/>
          </a:prstGeom>
          <a:noFill/>
          <a:effectLst>
            <a:outerShdw dist="53882" dir="18900000" algn="ctr" rotWithShape="0">
              <a:srgbClr val="808080"/>
            </a:outerShdw>
          </a:effectLst>
        </p:spPr>
      </p:pic>
      <p:sp>
        <p:nvSpPr>
          <p:cNvPr id="28" name="Textfeld 27"/>
          <p:cNvSpPr txBox="1"/>
          <p:nvPr/>
        </p:nvSpPr>
        <p:spPr>
          <a:xfrm>
            <a:off x="1844050" y="4077072"/>
            <a:ext cx="1840568" cy="246221"/>
          </a:xfrm>
          <a:prstGeom prst="rect">
            <a:avLst/>
          </a:prstGeom>
          <a:noFill/>
        </p:spPr>
        <p:txBody>
          <a:bodyPr wrap="none" rtlCol="0">
            <a:spAutoFit/>
          </a:bodyPr>
          <a:lstStyle/>
          <a:p>
            <a:r>
              <a:rPr lang="de-DE" sz="1000" b="1" dirty="0" err="1" smtClean="0">
                <a:solidFill>
                  <a:schemeClr val="tx1"/>
                </a:solidFill>
                <a:latin typeface="Arial" charset="0"/>
              </a:rPr>
              <a:t>Computadores</a:t>
            </a:r>
            <a:r>
              <a:rPr lang="de-DE" sz="1000" b="1" dirty="0" smtClean="0">
                <a:solidFill>
                  <a:schemeClr val="tx1"/>
                </a:solidFill>
                <a:latin typeface="Arial" charset="0"/>
              </a:rPr>
              <a:t> </a:t>
            </a:r>
            <a:r>
              <a:rPr lang="de-DE" sz="1000" b="1" dirty="0" err="1" smtClean="0">
                <a:solidFill>
                  <a:schemeClr val="tx1"/>
                </a:solidFill>
                <a:latin typeface="Arial" charset="0"/>
              </a:rPr>
              <a:t>industrailes</a:t>
            </a:r>
            <a:endParaRPr lang="de-DE" sz="1000" b="1" dirty="0">
              <a:solidFill>
                <a:schemeClr val="tx1"/>
              </a:solidFill>
              <a:latin typeface="Arial" charset="0"/>
            </a:endParaRPr>
          </a:p>
        </p:txBody>
      </p:sp>
      <p:sp>
        <p:nvSpPr>
          <p:cNvPr id="2" name="Rechteck 1"/>
          <p:cNvSpPr/>
          <p:nvPr/>
        </p:nvSpPr>
        <p:spPr>
          <a:xfrm>
            <a:off x="1450938" y="4995753"/>
            <a:ext cx="7530636" cy="1384995"/>
          </a:xfrm>
          <a:prstGeom prst="rect">
            <a:avLst/>
          </a:prstGeom>
        </p:spPr>
        <p:txBody>
          <a:bodyPr wrap="square">
            <a:spAutoFit/>
          </a:bodyPr>
          <a:lstStyle/>
          <a:p>
            <a:pPr algn="just"/>
            <a:r>
              <a:rPr lang="es-ES" sz="1400" b="1" dirty="0">
                <a:solidFill>
                  <a:schemeClr val="tx1"/>
                </a:solidFill>
              </a:rPr>
              <a:t>Más de 25 años de experiencia en las áreas de procesamiento de imágenes, desarrollo de software, medición y tecnología de </a:t>
            </a:r>
            <a:r>
              <a:rPr lang="es-ES" sz="1400" b="1" dirty="0" smtClean="0">
                <a:solidFill>
                  <a:schemeClr val="tx1"/>
                </a:solidFill>
              </a:rPr>
              <a:t>automatización, </a:t>
            </a:r>
            <a:r>
              <a:rPr lang="es-ES" sz="1400" b="1" dirty="0">
                <a:solidFill>
                  <a:schemeClr val="tx1"/>
                </a:solidFill>
              </a:rPr>
              <a:t>nos colocan en la posición de realizar soluciones de tareas físico-técnicas en el menor tiempo posible. Nuestro equipo de desarrollo se caracteriza por su competencia y amplia experiencia en la realización de proyectos </a:t>
            </a:r>
            <a:r>
              <a:rPr lang="es-ES" sz="1400" b="1" dirty="0" smtClean="0">
                <a:solidFill>
                  <a:schemeClr val="tx1"/>
                </a:solidFill>
              </a:rPr>
              <a:t>internacionales</a:t>
            </a:r>
            <a:r>
              <a:rPr lang="es-ES" sz="1400" dirty="0" smtClean="0"/>
              <a:t>.</a:t>
            </a:r>
            <a:endParaRPr lang="de-DE" sz="1400" dirty="0"/>
          </a:p>
        </p:txBody>
      </p:sp>
    </p:spTree>
  </p:cSld>
  <p:clrMapOvr>
    <a:masterClrMapping/>
  </p:clrMapOvr>
  <p:transition advClick="0">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23234"/>
                                        </p:tgtEl>
                                        <p:attrNameLst>
                                          <p:attrName>style.visibility</p:attrName>
                                        </p:attrNameLst>
                                      </p:cBhvr>
                                      <p:to>
                                        <p:strVal val="visible"/>
                                      </p:to>
                                    </p:set>
                                    <p:anim calcmode="lin" valueType="num">
                                      <p:cBhvr additive="base">
                                        <p:cTn id="7" dur="500" fill="hold"/>
                                        <p:tgtEl>
                                          <p:spTgt spid="223234"/>
                                        </p:tgtEl>
                                        <p:attrNameLst>
                                          <p:attrName>ppt_x</p:attrName>
                                        </p:attrNameLst>
                                      </p:cBhvr>
                                      <p:tavLst>
                                        <p:tav tm="0">
                                          <p:val>
                                            <p:strVal val="#ppt_x"/>
                                          </p:val>
                                        </p:tav>
                                        <p:tav tm="100000">
                                          <p:val>
                                            <p:strVal val="#ppt_x"/>
                                          </p:val>
                                        </p:tav>
                                      </p:tavLst>
                                    </p:anim>
                                    <p:anim calcmode="lin" valueType="num">
                                      <p:cBhvr additive="base">
                                        <p:cTn id="8" dur="500" fill="hold"/>
                                        <p:tgtEl>
                                          <p:spTgt spid="223234"/>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3235"/>
                                        </p:tgtEl>
                                        <p:attrNameLst>
                                          <p:attrName>style.visibility</p:attrName>
                                        </p:attrNameLst>
                                      </p:cBhvr>
                                      <p:to>
                                        <p:strVal val="visible"/>
                                      </p:to>
                                    </p:set>
                                    <p:anim calcmode="lin" valueType="num">
                                      <p:cBhvr additive="base">
                                        <p:cTn id="11" dur="500" fill="hold"/>
                                        <p:tgtEl>
                                          <p:spTgt spid="223235"/>
                                        </p:tgtEl>
                                        <p:attrNameLst>
                                          <p:attrName>ppt_x</p:attrName>
                                        </p:attrNameLst>
                                      </p:cBhvr>
                                      <p:tavLst>
                                        <p:tav tm="0">
                                          <p:val>
                                            <p:strVal val="#ppt_x"/>
                                          </p:val>
                                        </p:tav>
                                        <p:tav tm="100000">
                                          <p:val>
                                            <p:strVal val="#ppt_x"/>
                                          </p:val>
                                        </p:tav>
                                      </p:tavLst>
                                    </p:anim>
                                    <p:anim calcmode="lin" valueType="num">
                                      <p:cBhvr additive="base">
                                        <p:cTn id="12" dur="500" fill="hold"/>
                                        <p:tgtEl>
                                          <p:spTgt spid="22323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3239"/>
                                        </p:tgtEl>
                                        <p:attrNameLst>
                                          <p:attrName>style.visibility</p:attrName>
                                        </p:attrNameLst>
                                      </p:cBhvr>
                                      <p:to>
                                        <p:strVal val="visible"/>
                                      </p:to>
                                    </p:set>
                                    <p:anim calcmode="lin" valueType="num">
                                      <p:cBhvr additive="base">
                                        <p:cTn id="17" dur="500" fill="hold"/>
                                        <p:tgtEl>
                                          <p:spTgt spid="223239"/>
                                        </p:tgtEl>
                                        <p:attrNameLst>
                                          <p:attrName>ppt_x</p:attrName>
                                        </p:attrNameLst>
                                      </p:cBhvr>
                                      <p:tavLst>
                                        <p:tav tm="0">
                                          <p:val>
                                            <p:strVal val="#ppt_x"/>
                                          </p:val>
                                        </p:tav>
                                        <p:tav tm="100000">
                                          <p:val>
                                            <p:strVal val="#ppt_x"/>
                                          </p:val>
                                        </p:tav>
                                      </p:tavLst>
                                    </p:anim>
                                    <p:anim calcmode="lin" valueType="num">
                                      <p:cBhvr additive="base">
                                        <p:cTn id="18" dur="500" fill="hold"/>
                                        <p:tgtEl>
                                          <p:spTgt spid="22323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23243"/>
                                        </p:tgtEl>
                                        <p:attrNameLst>
                                          <p:attrName>style.visibility</p:attrName>
                                        </p:attrNameLst>
                                      </p:cBhvr>
                                      <p:to>
                                        <p:strVal val="visible"/>
                                      </p:to>
                                    </p:set>
                                    <p:anim calcmode="lin" valueType="num">
                                      <p:cBhvr additive="base">
                                        <p:cTn id="21" dur="500" fill="hold"/>
                                        <p:tgtEl>
                                          <p:spTgt spid="223243"/>
                                        </p:tgtEl>
                                        <p:attrNameLst>
                                          <p:attrName>ppt_x</p:attrName>
                                        </p:attrNameLst>
                                      </p:cBhvr>
                                      <p:tavLst>
                                        <p:tav tm="0">
                                          <p:val>
                                            <p:strVal val="#ppt_x"/>
                                          </p:val>
                                        </p:tav>
                                        <p:tav tm="100000">
                                          <p:val>
                                            <p:strVal val="#ppt_x"/>
                                          </p:val>
                                        </p:tav>
                                      </p:tavLst>
                                    </p:anim>
                                    <p:anim calcmode="lin" valueType="num">
                                      <p:cBhvr additive="base">
                                        <p:cTn id="22" dur="500" fill="hold"/>
                                        <p:tgtEl>
                                          <p:spTgt spid="22324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23238"/>
                                        </p:tgtEl>
                                        <p:attrNameLst>
                                          <p:attrName>style.visibility</p:attrName>
                                        </p:attrNameLst>
                                      </p:cBhvr>
                                      <p:to>
                                        <p:strVal val="visible"/>
                                      </p:to>
                                    </p:set>
                                    <p:anim calcmode="lin" valueType="num">
                                      <p:cBhvr additive="base">
                                        <p:cTn id="27" dur="500" fill="hold"/>
                                        <p:tgtEl>
                                          <p:spTgt spid="223238"/>
                                        </p:tgtEl>
                                        <p:attrNameLst>
                                          <p:attrName>ppt_x</p:attrName>
                                        </p:attrNameLst>
                                      </p:cBhvr>
                                      <p:tavLst>
                                        <p:tav tm="0">
                                          <p:val>
                                            <p:strVal val="#ppt_x"/>
                                          </p:val>
                                        </p:tav>
                                        <p:tav tm="100000">
                                          <p:val>
                                            <p:strVal val="#ppt_x"/>
                                          </p:val>
                                        </p:tav>
                                      </p:tavLst>
                                    </p:anim>
                                    <p:anim calcmode="lin" valueType="num">
                                      <p:cBhvr additive="base">
                                        <p:cTn id="28" dur="500" fill="hold"/>
                                        <p:tgtEl>
                                          <p:spTgt spid="22323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3245"/>
                                        </p:tgtEl>
                                        <p:attrNameLst>
                                          <p:attrName>style.visibility</p:attrName>
                                        </p:attrNameLst>
                                      </p:cBhvr>
                                      <p:to>
                                        <p:strVal val="visible"/>
                                      </p:to>
                                    </p:set>
                                    <p:anim calcmode="lin" valueType="num">
                                      <p:cBhvr additive="base">
                                        <p:cTn id="31" dur="500" fill="hold"/>
                                        <p:tgtEl>
                                          <p:spTgt spid="223245"/>
                                        </p:tgtEl>
                                        <p:attrNameLst>
                                          <p:attrName>ppt_x</p:attrName>
                                        </p:attrNameLst>
                                      </p:cBhvr>
                                      <p:tavLst>
                                        <p:tav tm="0">
                                          <p:val>
                                            <p:strVal val="#ppt_x"/>
                                          </p:val>
                                        </p:tav>
                                        <p:tav tm="100000">
                                          <p:val>
                                            <p:strVal val="#ppt_x"/>
                                          </p:val>
                                        </p:tav>
                                      </p:tavLst>
                                    </p:anim>
                                    <p:anim calcmode="lin" valueType="num">
                                      <p:cBhvr additive="base">
                                        <p:cTn id="32" dur="500" fill="hold"/>
                                        <p:tgtEl>
                                          <p:spTgt spid="22324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3237"/>
                                        </p:tgtEl>
                                        <p:attrNameLst>
                                          <p:attrName>style.visibility</p:attrName>
                                        </p:attrNameLst>
                                      </p:cBhvr>
                                      <p:to>
                                        <p:strVal val="visible"/>
                                      </p:to>
                                    </p:set>
                                    <p:anim calcmode="lin" valueType="num">
                                      <p:cBhvr additive="base">
                                        <p:cTn id="37" dur="500" fill="hold"/>
                                        <p:tgtEl>
                                          <p:spTgt spid="223237"/>
                                        </p:tgtEl>
                                        <p:attrNameLst>
                                          <p:attrName>ppt_x</p:attrName>
                                        </p:attrNameLst>
                                      </p:cBhvr>
                                      <p:tavLst>
                                        <p:tav tm="0">
                                          <p:val>
                                            <p:strVal val="#ppt_x"/>
                                          </p:val>
                                        </p:tav>
                                        <p:tav tm="100000">
                                          <p:val>
                                            <p:strVal val="#ppt_x"/>
                                          </p:val>
                                        </p:tav>
                                      </p:tavLst>
                                    </p:anim>
                                    <p:anim calcmode="lin" valueType="num">
                                      <p:cBhvr additive="base">
                                        <p:cTn id="38" dur="500" fill="hold"/>
                                        <p:tgtEl>
                                          <p:spTgt spid="22323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23241"/>
                                        </p:tgtEl>
                                        <p:attrNameLst>
                                          <p:attrName>style.visibility</p:attrName>
                                        </p:attrNameLst>
                                      </p:cBhvr>
                                      <p:to>
                                        <p:strVal val="visible"/>
                                      </p:to>
                                    </p:set>
                                    <p:anim calcmode="lin" valueType="num">
                                      <p:cBhvr additive="base">
                                        <p:cTn id="41" dur="500" fill="hold"/>
                                        <p:tgtEl>
                                          <p:spTgt spid="223241"/>
                                        </p:tgtEl>
                                        <p:attrNameLst>
                                          <p:attrName>ppt_x</p:attrName>
                                        </p:attrNameLst>
                                      </p:cBhvr>
                                      <p:tavLst>
                                        <p:tav tm="0">
                                          <p:val>
                                            <p:strVal val="#ppt_x"/>
                                          </p:val>
                                        </p:tav>
                                        <p:tav tm="100000">
                                          <p:val>
                                            <p:strVal val="#ppt_x"/>
                                          </p:val>
                                        </p:tav>
                                      </p:tavLst>
                                    </p:anim>
                                    <p:anim calcmode="lin" valueType="num">
                                      <p:cBhvr additive="base">
                                        <p:cTn id="42" dur="500" fill="hold"/>
                                        <p:tgtEl>
                                          <p:spTgt spid="22324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4" grpId="0" autoUpdateAnimBg="0"/>
      <p:bldP spid="223235" grpId="0" animBg="1"/>
      <p:bldP spid="223237" grpId="0" animBg="1"/>
      <p:bldP spid="223238" grpId="0" animBg="1"/>
      <p:bldP spid="223239" grpId="0" animBg="1"/>
      <p:bldP spid="223241" grpId="0" animBg="1"/>
      <p:bldP spid="223243" grpId="0" animBg="1"/>
      <p:bldP spid="2232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5"/>
          <p:cNvSpPr>
            <a:spLocks noChangeArrowheads="1"/>
          </p:cNvSpPr>
          <p:nvPr/>
        </p:nvSpPr>
        <p:spPr bwMode="auto">
          <a:xfrm>
            <a:off x="4283968" y="1484784"/>
            <a:ext cx="4752082" cy="4339650"/>
          </a:xfrm>
          <a:prstGeom prst="rect">
            <a:avLst/>
          </a:prstGeom>
          <a:noFill/>
          <a:ln w="9525">
            <a:noFill/>
            <a:miter lim="800000"/>
            <a:headEnd/>
            <a:tailEnd/>
          </a:ln>
        </p:spPr>
        <p:txBody>
          <a:bodyPr wrap="square">
            <a:spAutoFit/>
          </a:bodyPr>
          <a:lstStyle/>
          <a:p>
            <a:r>
              <a:rPr lang="es-ES" sz="1200" b="1" dirty="0" smtClean="0">
                <a:solidFill>
                  <a:schemeClr val="tx1"/>
                </a:solidFill>
              </a:rPr>
              <a:t>Fabricamos computadoras industriales de acuerdo con sus </a:t>
            </a:r>
            <a:r>
              <a:rPr lang="es-ES" sz="1200" b="1" dirty="0" smtClean="0">
                <a:solidFill>
                  <a:schemeClr val="tx1"/>
                </a:solidFill>
              </a:rPr>
              <a:t>especificaciones</a:t>
            </a:r>
          </a:p>
          <a:p>
            <a:endParaRPr lang="es-ES" sz="1200" b="1" dirty="0" smtClean="0">
              <a:solidFill>
                <a:schemeClr val="tx1"/>
              </a:solidFill>
            </a:endParaRPr>
          </a:p>
          <a:p>
            <a:pPr marL="171450" indent="-171450" algn="just">
              <a:buFont typeface="Arial" panose="020B0604020202020204" pitchFamily="34" charset="0"/>
              <a:buChar char="•"/>
            </a:pPr>
            <a:r>
              <a:rPr lang="es-ES" sz="1200" dirty="0" smtClean="0">
                <a:solidFill>
                  <a:schemeClr val="tx1"/>
                </a:solidFill>
              </a:rPr>
              <a:t>Chasis </a:t>
            </a:r>
            <a:r>
              <a:rPr lang="es-ES" sz="1200" dirty="0">
                <a:solidFill>
                  <a:schemeClr val="tx1"/>
                </a:solidFill>
              </a:rPr>
              <a:t>estándar de 19 </a:t>
            </a:r>
            <a:r>
              <a:rPr lang="es-ES" sz="1200" dirty="0" smtClean="0">
                <a:solidFill>
                  <a:schemeClr val="tx1"/>
                </a:solidFill>
              </a:rPr>
              <a:t>", 1 </a:t>
            </a:r>
            <a:r>
              <a:rPr lang="es-ES" sz="1200" dirty="0">
                <a:solidFill>
                  <a:schemeClr val="tx1"/>
                </a:solidFill>
              </a:rPr>
              <a:t>a 6U, chasis compacto o </a:t>
            </a:r>
            <a:r>
              <a:rPr lang="es-ES" sz="1200" dirty="0" smtClean="0">
                <a:solidFill>
                  <a:schemeClr val="tx1"/>
                </a:solidFill>
              </a:rPr>
              <a:t>personalizado.</a:t>
            </a:r>
            <a:endParaRPr lang="es-ES" sz="1200" dirty="0" smtClean="0">
              <a:solidFill>
                <a:schemeClr val="tx1"/>
              </a:solidFill>
            </a:endParaRPr>
          </a:p>
          <a:p>
            <a:pPr marL="171450" indent="-171450" algn="just">
              <a:buFont typeface="Arial" panose="020B0604020202020204" pitchFamily="34" charset="0"/>
              <a:buChar char="•"/>
            </a:pPr>
            <a:r>
              <a:rPr lang="es-ES" sz="1200" dirty="0" smtClean="0">
                <a:solidFill>
                  <a:schemeClr val="tx1"/>
                </a:solidFill>
              </a:rPr>
              <a:t>Placas </a:t>
            </a:r>
            <a:r>
              <a:rPr lang="es-ES" sz="1200" dirty="0">
                <a:solidFill>
                  <a:schemeClr val="tx1"/>
                </a:solidFill>
              </a:rPr>
              <a:t>base industriales AT o ATX, PCISA pasivo y activo, </a:t>
            </a:r>
            <a:r>
              <a:rPr lang="es-ES" sz="1200" dirty="0" smtClean="0">
                <a:solidFill>
                  <a:schemeClr val="tx1"/>
                </a:solidFill>
              </a:rPr>
              <a:t>PICMG placas </a:t>
            </a:r>
            <a:r>
              <a:rPr lang="es-ES" sz="1200" dirty="0" smtClean="0">
                <a:solidFill>
                  <a:schemeClr val="tx1"/>
                </a:solidFill>
              </a:rPr>
              <a:t>madre.</a:t>
            </a:r>
            <a:endParaRPr lang="es-ES" sz="1200" dirty="0" smtClean="0">
              <a:solidFill>
                <a:schemeClr val="tx1"/>
              </a:solidFill>
            </a:endParaRPr>
          </a:p>
          <a:p>
            <a:pPr marL="171450" indent="-171450" algn="just">
              <a:buFont typeface="Arial" panose="020B0604020202020204" pitchFamily="34" charset="0"/>
              <a:buChar char="•"/>
            </a:pPr>
            <a:r>
              <a:rPr lang="es-ES" sz="1200" dirty="0">
                <a:solidFill>
                  <a:schemeClr val="tx1"/>
                </a:solidFill>
              </a:rPr>
              <a:t>Ordenadores monoplaca de todas las clases de </a:t>
            </a:r>
            <a:r>
              <a:rPr lang="es-ES" sz="1200" dirty="0" smtClean="0">
                <a:solidFill>
                  <a:schemeClr val="tx1"/>
                </a:solidFill>
              </a:rPr>
              <a:t>rendi-miento </a:t>
            </a:r>
            <a:r>
              <a:rPr lang="es-ES" sz="1200" dirty="0">
                <a:solidFill>
                  <a:schemeClr val="tx1"/>
                </a:solidFill>
              </a:rPr>
              <a:t>y sistemas integrados de ahorro de </a:t>
            </a:r>
            <a:r>
              <a:rPr lang="es-ES" sz="1200" dirty="0" smtClean="0">
                <a:solidFill>
                  <a:schemeClr val="tx1"/>
                </a:solidFill>
              </a:rPr>
              <a:t>energía</a:t>
            </a:r>
            <a:endParaRPr lang="de-DE" sz="1200" dirty="0" smtClean="0">
              <a:solidFill>
                <a:schemeClr val="tx1"/>
              </a:solidFill>
            </a:endParaRPr>
          </a:p>
          <a:p>
            <a:pPr marL="171450" indent="-171450" algn="just">
              <a:buFont typeface="Arial" panose="020B0604020202020204" pitchFamily="34" charset="0"/>
              <a:buChar char="•"/>
            </a:pPr>
            <a:r>
              <a:rPr lang="es-ES" sz="1200" dirty="0">
                <a:solidFill>
                  <a:schemeClr val="tx1"/>
                </a:solidFill>
              </a:rPr>
              <a:t>Fuentes de alimentación de conmutación automática con certificaciones para todo el mundoUso, simple o </a:t>
            </a:r>
            <a:r>
              <a:rPr lang="es-ES" sz="1200" dirty="0" smtClean="0">
                <a:solidFill>
                  <a:schemeClr val="tx1"/>
                </a:solidFill>
              </a:rPr>
              <a:t>redundante.</a:t>
            </a:r>
            <a:endParaRPr lang="es-ES" sz="1200" dirty="0" smtClean="0">
              <a:solidFill>
                <a:schemeClr val="tx1"/>
              </a:solidFill>
            </a:endParaRPr>
          </a:p>
          <a:p>
            <a:pPr marL="171450" indent="-171450" algn="just">
              <a:buFont typeface="Arial" panose="020B0604020202020204" pitchFamily="34" charset="0"/>
              <a:buChar char="•"/>
            </a:pPr>
            <a:r>
              <a:rPr lang="es-ES" sz="1200" dirty="0">
                <a:solidFill>
                  <a:schemeClr val="tx1"/>
                </a:solidFill>
              </a:rPr>
              <a:t>Opcional con controlador RAID y disco duro o SSD</a:t>
            </a:r>
            <a:br>
              <a:rPr lang="es-ES" sz="1200" dirty="0">
                <a:solidFill>
                  <a:schemeClr val="tx1"/>
                </a:solidFill>
              </a:rPr>
            </a:br>
            <a:r>
              <a:rPr lang="es-ES" sz="1200" dirty="0">
                <a:solidFill>
                  <a:schemeClr val="tx1"/>
                </a:solidFill>
              </a:rPr>
              <a:t>en marcos intercambiables, SAS y SATA </a:t>
            </a:r>
            <a:r>
              <a:rPr lang="es-ES" sz="1200" dirty="0" smtClean="0">
                <a:solidFill>
                  <a:schemeClr val="tx1"/>
                </a:solidFill>
              </a:rPr>
              <a:t>backplanes.</a:t>
            </a:r>
            <a:endParaRPr lang="es-ES" sz="1200" dirty="0" smtClean="0">
              <a:solidFill>
                <a:schemeClr val="tx1"/>
              </a:solidFill>
            </a:endParaRPr>
          </a:p>
          <a:p>
            <a:pPr marL="171450" indent="-171450" algn="just">
              <a:buFont typeface="Arial" panose="020B0604020202020204" pitchFamily="34" charset="0"/>
              <a:buChar char="•"/>
            </a:pPr>
            <a:r>
              <a:rPr lang="es-ES" sz="1200" dirty="0">
                <a:solidFill>
                  <a:schemeClr val="tx1"/>
                </a:solidFill>
              </a:rPr>
              <a:t>Refrigeración confiable y fácil de mantener</a:t>
            </a:r>
            <a:br>
              <a:rPr lang="es-ES" sz="1200" dirty="0">
                <a:solidFill>
                  <a:schemeClr val="tx1"/>
                </a:solidFill>
              </a:rPr>
            </a:br>
            <a:r>
              <a:rPr lang="es-ES" sz="1200" dirty="0">
                <a:solidFill>
                  <a:schemeClr val="tx1"/>
                </a:solidFill>
              </a:rPr>
              <a:t>Chasis, ventilador y control de </a:t>
            </a:r>
            <a:r>
              <a:rPr lang="es-ES" sz="1200" dirty="0" smtClean="0">
                <a:solidFill>
                  <a:schemeClr val="tx1"/>
                </a:solidFill>
              </a:rPr>
              <a:t>temperatura.</a:t>
            </a:r>
            <a:endParaRPr lang="es-ES" sz="1200" dirty="0" smtClean="0">
              <a:solidFill>
                <a:schemeClr val="tx1"/>
              </a:solidFill>
            </a:endParaRPr>
          </a:p>
          <a:p>
            <a:pPr marL="171450" indent="-171450" algn="just">
              <a:buFont typeface="Arial" panose="020B0604020202020204" pitchFamily="34" charset="0"/>
              <a:buChar char="•"/>
            </a:pPr>
            <a:r>
              <a:rPr lang="es-ES" sz="1200" dirty="0">
                <a:solidFill>
                  <a:schemeClr val="tx1"/>
                </a:solidFill>
              </a:rPr>
              <a:t>Sistema operativo y teclados de su elección para todos  países </a:t>
            </a:r>
            <a:r>
              <a:rPr lang="es-ES" sz="1200" dirty="0" smtClean="0">
                <a:solidFill>
                  <a:schemeClr val="tx1"/>
                </a:solidFill>
              </a:rPr>
              <a:t>exportadores.</a:t>
            </a:r>
            <a:endParaRPr lang="es-ES" sz="1200" dirty="0" smtClean="0">
              <a:solidFill>
                <a:schemeClr val="tx1"/>
              </a:solidFill>
            </a:endParaRPr>
          </a:p>
          <a:p>
            <a:pPr marL="171450" indent="-171450" algn="just">
              <a:buFont typeface="Arial" panose="020B0604020202020204" pitchFamily="34" charset="0"/>
              <a:buChar char="•"/>
            </a:pPr>
            <a:r>
              <a:rPr lang="de-DE" sz="1200" dirty="0" err="1">
                <a:solidFill>
                  <a:schemeClr val="tx1"/>
                </a:solidFill>
              </a:rPr>
              <a:t>Suministro</a:t>
            </a:r>
            <a:r>
              <a:rPr lang="de-DE" sz="1200" dirty="0">
                <a:solidFill>
                  <a:schemeClr val="tx1"/>
                </a:solidFill>
              </a:rPr>
              <a:t> de </a:t>
            </a:r>
            <a:r>
              <a:rPr lang="de-DE" sz="1200" dirty="0" err="1">
                <a:solidFill>
                  <a:schemeClr val="tx1"/>
                </a:solidFill>
              </a:rPr>
              <a:t>sistemas</a:t>
            </a:r>
            <a:r>
              <a:rPr lang="de-DE" sz="1200" dirty="0">
                <a:solidFill>
                  <a:schemeClr val="tx1"/>
                </a:solidFill>
              </a:rPr>
              <a:t> </a:t>
            </a:r>
            <a:r>
              <a:rPr lang="de-DE" sz="1200" dirty="0" err="1">
                <a:solidFill>
                  <a:schemeClr val="tx1"/>
                </a:solidFill>
              </a:rPr>
              <a:t>certificados</a:t>
            </a:r>
            <a:r>
              <a:rPr lang="de-DE" sz="1200" dirty="0">
                <a:solidFill>
                  <a:schemeClr val="tx1"/>
                </a:solidFill>
              </a:rPr>
              <a:t> </a:t>
            </a:r>
            <a:r>
              <a:rPr lang="de-DE" sz="1200" dirty="0" err="1">
                <a:solidFill>
                  <a:schemeClr val="tx1"/>
                </a:solidFill>
              </a:rPr>
              <a:t>durante</a:t>
            </a:r>
            <a:r>
              <a:rPr lang="de-DE" sz="1200" dirty="0">
                <a:solidFill>
                  <a:schemeClr val="tx1"/>
                </a:solidFill>
              </a:rPr>
              <a:t> </a:t>
            </a:r>
            <a:r>
              <a:rPr lang="de-DE" sz="1200" dirty="0" err="1">
                <a:solidFill>
                  <a:schemeClr val="tx1"/>
                </a:solidFill>
              </a:rPr>
              <a:t>largos</a:t>
            </a:r>
            <a:r>
              <a:rPr lang="de-DE" sz="1200" dirty="0">
                <a:solidFill>
                  <a:schemeClr val="tx1"/>
                </a:solidFill>
              </a:rPr>
              <a:t> </a:t>
            </a:r>
            <a:r>
              <a:rPr lang="de-DE" sz="1200" dirty="0" err="1">
                <a:solidFill>
                  <a:schemeClr val="tx1"/>
                </a:solidFill>
              </a:rPr>
              <a:t>periodos</a:t>
            </a:r>
            <a:r>
              <a:rPr lang="de-DE" sz="1200" dirty="0">
                <a:solidFill>
                  <a:schemeClr val="tx1"/>
                </a:solidFill>
              </a:rPr>
              <a:t> de </a:t>
            </a:r>
            <a:r>
              <a:rPr lang="de-DE" sz="1200" dirty="0" err="1">
                <a:solidFill>
                  <a:schemeClr val="tx1"/>
                </a:solidFill>
              </a:rPr>
              <a:t>tiempo</a:t>
            </a:r>
            <a:r>
              <a:rPr lang="de-DE" sz="1200" dirty="0">
                <a:solidFill>
                  <a:schemeClr val="tx1"/>
                </a:solidFill>
              </a:rPr>
              <a:t> </a:t>
            </a:r>
            <a:r>
              <a:rPr lang="de-DE" sz="1200" dirty="0" err="1">
                <a:solidFill>
                  <a:schemeClr val="tx1"/>
                </a:solidFill>
              </a:rPr>
              <a:t>para</a:t>
            </a:r>
            <a:r>
              <a:rPr lang="de-DE" sz="1200" dirty="0">
                <a:solidFill>
                  <a:schemeClr val="tx1"/>
                </a:solidFill>
              </a:rPr>
              <a:t> </a:t>
            </a:r>
            <a:r>
              <a:rPr lang="de-DE" sz="1200" dirty="0" err="1">
                <a:solidFill>
                  <a:schemeClr val="tx1"/>
                </a:solidFill>
              </a:rPr>
              <a:t>ciclos</a:t>
            </a:r>
            <a:r>
              <a:rPr lang="de-DE" sz="1200" dirty="0">
                <a:solidFill>
                  <a:schemeClr val="tx1"/>
                </a:solidFill>
              </a:rPr>
              <a:t> de </a:t>
            </a:r>
            <a:r>
              <a:rPr lang="de-DE" sz="1200" dirty="0" err="1">
                <a:solidFill>
                  <a:schemeClr val="tx1"/>
                </a:solidFill>
              </a:rPr>
              <a:t>producto</a:t>
            </a:r>
            <a:r>
              <a:rPr lang="de-DE" sz="1200" dirty="0">
                <a:solidFill>
                  <a:schemeClr val="tx1"/>
                </a:solidFill>
              </a:rPr>
              <a:t> </a:t>
            </a:r>
            <a:r>
              <a:rPr lang="de-DE" sz="1200" dirty="0" err="1" smtClean="0">
                <a:solidFill>
                  <a:schemeClr val="tx1"/>
                </a:solidFill>
              </a:rPr>
              <a:t>continuos</a:t>
            </a:r>
            <a:r>
              <a:rPr lang="de-DE" sz="1200" dirty="0" smtClean="0">
                <a:solidFill>
                  <a:schemeClr val="tx1"/>
                </a:solidFill>
              </a:rPr>
              <a:t>.</a:t>
            </a:r>
            <a:endParaRPr lang="de-DE" sz="1200" dirty="0" smtClean="0">
              <a:solidFill>
                <a:schemeClr val="tx1"/>
              </a:solidFill>
            </a:endParaRPr>
          </a:p>
          <a:p>
            <a:pPr marL="171450" indent="-171450" algn="just">
              <a:buFont typeface="Arial" panose="020B0604020202020204" pitchFamily="34" charset="0"/>
              <a:buChar char="•"/>
            </a:pPr>
            <a:r>
              <a:rPr lang="es-ES" sz="1200" dirty="0">
                <a:solidFill>
                  <a:schemeClr val="tx1"/>
                </a:solidFill>
              </a:rPr>
              <a:t>Entrega como un sistema completo que incluye prueba </a:t>
            </a:r>
            <a:r>
              <a:rPr lang="es-ES" sz="1200" dirty="0" smtClean="0">
                <a:solidFill>
                  <a:schemeClr val="tx1"/>
                </a:solidFill>
              </a:rPr>
              <a:t>según los diferentes </a:t>
            </a:r>
            <a:r>
              <a:rPr lang="es-ES" sz="1200" dirty="0">
                <a:solidFill>
                  <a:schemeClr val="tx1"/>
                </a:solidFill>
              </a:rPr>
              <a:t>estándares de calidad.</a:t>
            </a:r>
            <a:br>
              <a:rPr lang="es-ES" sz="1200" dirty="0">
                <a:solidFill>
                  <a:schemeClr val="tx1"/>
                </a:solidFill>
              </a:rPr>
            </a:br>
            <a:r>
              <a:rPr lang="de-DE" sz="1200" dirty="0" smtClean="0">
                <a:solidFill>
                  <a:schemeClr val="tx1"/>
                </a:solidFill>
              </a:rPr>
              <a:t>                    </a:t>
            </a:r>
            <a:endParaRPr lang="de-DE" sz="1200" dirty="0">
              <a:solidFill>
                <a:schemeClr val="tx1"/>
              </a:solidFill>
            </a:endParaRPr>
          </a:p>
        </p:txBody>
      </p:sp>
      <p:sp>
        <p:nvSpPr>
          <p:cNvPr id="10245" name="Rectangle 7"/>
          <p:cNvSpPr>
            <a:spLocks noGrp="1" noChangeArrowheads="1"/>
          </p:cNvSpPr>
          <p:nvPr>
            <p:ph type="title"/>
          </p:nvPr>
        </p:nvSpPr>
        <p:spPr>
          <a:xfrm>
            <a:off x="1600200" y="152400"/>
            <a:ext cx="7435850" cy="685800"/>
          </a:xfrm>
          <a:noFill/>
        </p:spPr>
        <p:txBody>
          <a:bodyPr/>
          <a:lstStyle/>
          <a:p>
            <a:pPr eaLnBrk="1" hangingPunct="1"/>
            <a:r>
              <a:rPr lang="de-DE" sz="3200" dirty="0" err="1" smtClean="0"/>
              <a:t>Sistemas</a:t>
            </a:r>
            <a:r>
              <a:rPr lang="de-DE" sz="3200" dirty="0" smtClean="0"/>
              <a:t> </a:t>
            </a:r>
            <a:r>
              <a:rPr lang="de-DE" sz="3200" dirty="0" err="1" smtClean="0"/>
              <a:t>informáticos</a:t>
            </a:r>
            <a:r>
              <a:rPr lang="de-DE" sz="3600" dirty="0" smtClean="0"/>
              <a:t>	</a:t>
            </a:r>
            <a:br>
              <a:rPr lang="de-DE" sz="3600" dirty="0" smtClean="0"/>
            </a:br>
            <a:r>
              <a:rPr lang="de-DE" sz="1600" dirty="0" smtClean="0"/>
              <a:t>                                                      </a:t>
            </a:r>
            <a:r>
              <a:rPr lang="de-DE" sz="1600" dirty="0" err="1" smtClean="0"/>
              <a:t>Computadores</a:t>
            </a:r>
            <a:r>
              <a:rPr lang="de-DE" sz="1600" dirty="0" smtClean="0"/>
              <a:t> </a:t>
            </a:r>
            <a:r>
              <a:rPr lang="de-DE" sz="1600" dirty="0" err="1"/>
              <a:t>Industriales</a:t>
            </a:r>
            <a:r>
              <a:rPr lang="de-DE" sz="1600" dirty="0" smtClean="0"/>
              <a:t>                                               </a:t>
            </a:r>
          </a:p>
        </p:txBody>
      </p:sp>
      <p:pic>
        <p:nvPicPr>
          <p:cNvPr id="8" name="Grafik 7" descr="tower_verzerrt1.tif"/>
          <p:cNvPicPr>
            <a:picLocks noChangeAspect="1"/>
          </p:cNvPicPr>
          <p:nvPr/>
        </p:nvPicPr>
        <p:blipFill>
          <a:blip r:embed="rId3" cstate="print"/>
          <a:stretch>
            <a:fillRect/>
          </a:stretch>
        </p:blipFill>
        <p:spPr>
          <a:xfrm>
            <a:off x="1316917" y="1285861"/>
            <a:ext cx="2967051" cy="4916514"/>
          </a:xfrm>
          <a:prstGeom prst="rect">
            <a:avLst/>
          </a:prstGeom>
        </p:spPr>
      </p:pic>
    </p:spTree>
  </p:cSld>
  <p:clrMapOvr>
    <a:masterClrMapping/>
  </p:clrMapOvr>
  <p:transition advClick="0">
    <p:wipe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1477963" y="158064"/>
            <a:ext cx="7440613" cy="685800"/>
          </a:xfrm>
        </p:spPr>
        <p:txBody>
          <a:bodyPr/>
          <a:lstStyle/>
          <a:p>
            <a:pPr eaLnBrk="1" hangingPunct="1"/>
            <a:r>
              <a:rPr lang="es-ES" sz="3200" dirty="0"/>
              <a:t>Tecnología de medición y prueba</a:t>
            </a:r>
            <a:endParaRPr lang="de-DE" sz="3200" dirty="0" smtClean="0"/>
          </a:p>
        </p:txBody>
      </p:sp>
      <p:pic>
        <p:nvPicPr>
          <p:cNvPr id="136233" name="Picture 1065" descr="PREUF2"/>
          <p:cNvPicPr>
            <a:picLocks noChangeAspect="1" noChangeArrowheads="1"/>
          </p:cNvPicPr>
          <p:nvPr/>
        </p:nvPicPr>
        <p:blipFill>
          <a:blip r:embed="rId3"/>
          <a:srcRect/>
          <a:stretch>
            <a:fillRect/>
          </a:stretch>
        </p:blipFill>
        <p:spPr bwMode="auto">
          <a:xfrm>
            <a:off x="6445250" y="3582988"/>
            <a:ext cx="2438400" cy="1792287"/>
          </a:xfrm>
          <a:prstGeom prst="rect">
            <a:avLst/>
          </a:prstGeom>
          <a:noFill/>
          <a:effectLst>
            <a:outerShdw dist="53882" dir="18900000" algn="ctr" rotWithShape="0">
              <a:srgbClr val="808080"/>
            </a:outerShdw>
          </a:effectLst>
        </p:spPr>
      </p:pic>
      <p:pic>
        <p:nvPicPr>
          <p:cNvPr id="136234" name="Picture 1066" descr="PRUEF1"/>
          <p:cNvPicPr>
            <a:picLocks noChangeAspect="1" noChangeArrowheads="1"/>
          </p:cNvPicPr>
          <p:nvPr/>
        </p:nvPicPr>
        <p:blipFill>
          <a:blip r:embed="rId4"/>
          <a:srcRect/>
          <a:stretch>
            <a:fillRect/>
          </a:stretch>
        </p:blipFill>
        <p:spPr bwMode="auto">
          <a:xfrm>
            <a:off x="6445250" y="1600200"/>
            <a:ext cx="2438400" cy="1600200"/>
          </a:xfrm>
          <a:prstGeom prst="rect">
            <a:avLst/>
          </a:prstGeom>
          <a:noFill/>
          <a:effectLst>
            <a:outerShdw dist="45791" dir="19578596" algn="ctr" rotWithShape="0">
              <a:srgbClr val="808080"/>
            </a:outerShdw>
          </a:effectLst>
        </p:spPr>
      </p:pic>
      <p:pic>
        <p:nvPicPr>
          <p:cNvPr id="136235" name="Picture 1067" descr="ALMPScreenk"/>
          <p:cNvPicPr>
            <a:picLocks noChangeAspect="1" noChangeArrowheads="1"/>
          </p:cNvPicPr>
          <p:nvPr/>
        </p:nvPicPr>
        <p:blipFill>
          <a:blip r:embed="rId5"/>
          <a:srcRect/>
          <a:stretch>
            <a:fillRect/>
          </a:stretch>
        </p:blipFill>
        <p:spPr bwMode="auto">
          <a:xfrm>
            <a:off x="3798888" y="3659188"/>
            <a:ext cx="2286000" cy="1714500"/>
          </a:xfrm>
          <a:prstGeom prst="rect">
            <a:avLst/>
          </a:prstGeom>
          <a:noFill/>
          <a:effectLst>
            <a:outerShdw dist="53882" dir="18900000" algn="ctr" rotWithShape="0">
              <a:srgbClr val="808080"/>
            </a:outerShdw>
          </a:effectLst>
        </p:spPr>
      </p:pic>
      <p:pic>
        <p:nvPicPr>
          <p:cNvPr id="136236" name="Picture 1068" descr="TURBINE2"/>
          <p:cNvPicPr>
            <a:picLocks noChangeAspect="1" noChangeArrowheads="1"/>
          </p:cNvPicPr>
          <p:nvPr/>
        </p:nvPicPr>
        <p:blipFill>
          <a:blip r:embed="rId6" cstate="print"/>
          <a:srcRect/>
          <a:stretch>
            <a:fillRect/>
          </a:stretch>
        </p:blipFill>
        <p:spPr bwMode="auto">
          <a:xfrm>
            <a:off x="1438275" y="3659188"/>
            <a:ext cx="1981200" cy="1778000"/>
          </a:xfrm>
          <a:prstGeom prst="rect">
            <a:avLst/>
          </a:prstGeom>
          <a:noFill/>
          <a:effectLst>
            <a:outerShdw dist="53882" dir="18900000" algn="ctr" rotWithShape="0">
              <a:srgbClr val="808080"/>
            </a:outerShdw>
          </a:effectLst>
        </p:spPr>
      </p:pic>
      <p:pic>
        <p:nvPicPr>
          <p:cNvPr id="136237" name="Picture 1069" descr="pankrate"/>
          <p:cNvPicPr>
            <a:picLocks noChangeAspect="1" noChangeArrowheads="1"/>
          </p:cNvPicPr>
          <p:nvPr/>
        </p:nvPicPr>
        <p:blipFill>
          <a:blip r:embed="rId7"/>
          <a:srcRect/>
          <a:stretch>
            <a:fillRect/>
          </a:stretch>
        </p:blipFill>
        <p:spPr bwMode="auto">
          <a:xfrm>
            <a:off x="1477963" y="1676400"/>
            <a:ext cx="3886200" cy="1457325"/>
          </a:xfrm>
          <a:prstGeom prst="rect">
            <a:avLst/>
          </a:prstGeom>
          <a:noFill/>
          <a:effectLst>
            <a:outerShdw dist="45791" dir="19578596" algn="ctr" rotWithShape="0">
              <a:srgbClr val="808080"/>
            </a:outerShdw>
          </a:effectLst>
        </p:spPr>
      </p:pic>
      <p:sp>
        <p:nvSpPr>
          <p:cNvPr id="136238" name="Text Box 1070"/>
          <p:cNvSpPr txBox="1">
            <a:spLocks noChangeArrowheads="1"/>
          </p:cNvSpPr>
          <p:nvPr/>
        </p:nvSpPr>
        <p:spPr bwMode="auto">
          <a:xfrm>
            <a:off x="1389063" y="3124200"/>
            <a:ext cx="4918334" cy="400110"/>
          </a:xfrm>
          <a:prstGeom prst="rect">
            <a:avLst/>
          </a:prstGeom>
          <a:noFill/>
          <a:ln w="9525">
            <a:noFill/>
            <a:miter lim="800000"/>
            <a:headEnd/>
            <a:tailEnd/>
          </a:ln>
        </p:spPr>
        <p:txBody>
          <a:bodyPr wrap="none">
            <a:spAutoFit/>
          </a:bodyPr>
          <a:lstStyle/>
          <a:p>
            <a:r>
              <a:rPr lang="es-ES" sz="1000" dirty="0">
                <a:solidFill>
                  <a:schemeClr val="tx1"/>
                </a:solidFill>
              </a:rPr>
              <a:t>Estereomicroscopio: Pancrat (0,65x ... 5,0x</a:t>
            </a:r>
            <a:r>
              <a:rPr lang="es-ES" sz="1000" dirty="0" smtClean="0">
                <a:solidFill>
                  <a:schemeClr val="tx1"/>
                </a:solidFill>
              </a:rPr>
              <a:t>)</a:t>
            </a:r>
            <a:r>
              <a:rPr lang="de-DE" sz="1000" dirty="0" smtClean="0">
                <a:solidFill>
                  <a:schemeClr val="tx1"/>
                </a:solidFill>
                <a:latin typeface="Arial" charset="0"/>
              </a:rPr>
              <a:t>-</a:t>
            </a:r>
            <a:r>
              <a:rPr lang="de-DE" sz="1000" dirty="0" err="1">
                <a:solidFill>
                  <a:schemeClr val="tx1"/>
                </a:solidFill>
                <a:latin typeface="Arial" charset="0"/>
              </a:rPr>
              <a:t>Justier</a:t>
            </a:r>
            <a:r>
              <a:rPr lang="de-DE" sz="1000" dirty="0">
                <a:solidFill>
                  <a:schemeClr val="tx1"/>
                </a:solidFill>
                <a:latin typeface="Arial" charset="0"/>
              </a:rPr>
              <a:t> Tool; Dual-Live-Display, </a:t>
            </a:r>
          </a:p>
          <a:p>
            <a:r>
              <a:rPr lang="de-DE" sz="1000" dirty="0" smtClean="0">
                <a:solidFill>
                  <a:schemeClr val="tx1"/>
                </a:solidFill>
                <a:latin typeface="Arial" charset="0"/>
              </a:rPr>
              <a:t>Real-Time</a:t>
            </a:r>
            <a:r>
              <a:rPr lang="es-ES" sz="1000" dirty="0">
                <a:solidFill>
                  <a:schemeClr val="tx1"/>
                </a:solidFill>
              </a:rPr>
              <a:t> enfoque, centrado, aumento</a:t>
            </a:r>
            <a:r>
              <a:rPr lang="de-DE" sz="1000" dirty="0" smtClean="0">
                <a:solidFill>
                  <a:schemeClr val="tx1"/>
                </a:solidFill>
                <a:latin typeface="Arial" charset="0"/>
              </a:rPr>
              <a:t>.</a:t>
            </a:r>
            <a:endParaRPr lang="de-DE" sz="1000" dirty="0">
              <a:solidFill>
                <a:schemeClr val="tx1"/>
              </a:solidFill>
              <a:latin typeface="Arial" charset="0"/>
            </a:endParaRPr>
          </a:p>
        </p:txBody>
      </p:sp>
      <p:sp>
        <p:nvSpPr>
          <p:cNvPr id="136239" name="Text Box 1071"/>
          <p:cNvSpPr txBox="1">
            <a:spLocks noChangeArrowheads="1"/>
          </p:cNvSpPr>
          <p:nvPr/>
        </p:nvSpPr>
        <p:spPr bwMode="auto">
          <a:xfrm>
            <a:off x="1319213" y="5546725"/>
            <a:ext cx="2111475" cy="400110"/>
          </a:xfrm>
          <a:prstGeom prst="rect">
            <a:avLst/>
          </a:prstGeom>
          <a:noFill/>
          <a:ln w="9525">
            <a:noFill/>
            <a:miter lim="800000"/>
            <a:headEnd/>
            <a:tailEnd/>
          </a:ln>
        </p:spPr>
        <p:txBody>
          <a:bodyPr wrap="none">
            <a:spAutoFit/>
          </a:bodyPr>
          <a:lstStyle/>
          <a:p>
            <a:r>
              <a:rPr lang="de-DE" sz="1000" dirty="0" err="1" smtClean="0">
                <a:solidFill>
                  <a:schemeClr val="tx1"/>
                </a:solidFill>
                <a:latin typeface="Arial" charset="0"/>
              </a:rPr>
              <a:t>Escáner</a:t>
            </a:r>
            <a:r>
              <a:rPr lang="de-DE" sz="1000" dirty="0" smtClean="0">
                <a:solidFill>
                  <a:schemeClr val="tx1"/>
                </a:solidFill>
                <a:latin typeface="Arial" charset="0"/>
              </a:rPr>
              <a:t> IR </a:t>
            </a:r>
            <a:r>
              <a:rPr lang="de-DE" sz="1000" dirty="0">
                <a:solidFill>
                  <a:schemeClr val="tx1"/>
                </a:solidFill>
                <a:latin typeface="Arial" charset="0"/>
              </a:rPr>
              <a:t>3-5.5µm Si- Lens</a:t>
            </a:r>
          </a:p>
          <a:p>
            <a:r>
              <a:rPr lang="de-DE" sz="1000" dirty="0" err="1">
                <a:solidFill>
                  <a:schemeClr val="tx1"/>
                </a:solidFill>
                <a:latin typeface="Arial" charset="0"/>
              </a:rPr>
              <a:t>HgCdTe</a:t>
            </a:r>
            <a:r>
              <a:rPr lang="de-DE" sz="1000" dirty="0">
                <a:solidFill>
                  <a:schemeClr val="tx1"/>
                </a:solidFill>
                <a:latin typeface="Arial" charset="0"/>
              </a:rPr>
              <a:t> (MCT), </a:t>
            </a:r>
            <a:r>
              <a:rPr lang="de-DE" sz="1000" dirty="0" smtClean="0">
                <a:solidFill>
                  <a:schemeClr val="tx1"/>
                </a:solidFill>
                <a:latin typeface="Arial" charset="0"/>
              </a:rPr>
              <a:t>5-Etapas, </a:t>
            </a:r>
            <a:r>
              <a:rPr lang="de-DE" sz="1000" dirty="0">
                <a:solidFill>
                  <a:schemeClr val="tx1"/>
                </a:solidFill>
                <a:latin typeface="Arial" charset="0"/>
              </a:rPr>
              <a:t>-100°C</a:t>
            </a:r>
          </a:p>
        </p:txBody>
      </p:sp>
      <p:sp>
        <p:nvSpPr>
          <p:cNvPr id="136240" name="Text Box 1072"/>
          <p:cNvSpPr txBox="1">
            <a:spLocks noChangeArrowheads="1"/>
          </p:cNvSpPr>
          <p:nvPr/>
        </p:nvSpPr>
        <p:spPr bwMode="auto">
          <a:xfrm>
            <a:off x="3698875" y="5546725"/>
            <a:ext cx="2337499" cy="400110"/>
          </a:xfrm>
          <a:prstGeom prst="rect">
            <a:avLst/>
          </a:prstGeom>
          <a:noFill/>
          <a:ln w="9525">
            <a:noFill/>
            <a:miter lim="800000"/>
            <a:headEnd/>
            <a:tailEnd/>
          </a:ln>
        </p:spPr>
        <p:txBody>
          <a:bodyPr wrap="none">
            <a:spAutoFit/>
          </a:bodyPr>
          <a:lstStyle/>
          <a:p>
            <a:r>
              <a:rPr lang="es-ES" sz="1000" dirty="0">
                <a:solidFill>
                  <a:schemeClr val="tx1"/>
                </a:solidFill>
              </a:rPr>
              <a:t>Estación de medición de </a:t>
            </a:r>
            <a:endParaRPr lang="es-ES" sz="1000" dirty="0" smtClean="0">
              <a:solidFill>
                <a:schemeClr val="tx1"/>
              </a:solidFill>
            </a:endParaRPr>
          </a:p>
          <a:p>
            <a:r>
              <a:rPr lang="es-ES" sz="1000" dirty="0" smtClean="0">
                <a:solidFill>
                  <a:schemeClr val="tx1"/>
                </a:solidFill>
              </a:rPr>
              <a:t>Microiluminación 1 </a:t>
            </a:r>
            <a:r>
              <a:rPr lang="es-ES" sz="1000" dirty="0">
                <a:solidFill>
                  <a:schemeClr val="tx1"/>
                </a:solidFill>
              </a:rPr>
              <a:t>pulgada 14bit</a:t>
            </a:r>
            <a:endParaRPr lang="de-DE" sz="1000" dirty="0">
              <a:solidFill>
                <a:schemeClr val="tx1"/>
              </a:solidFill>
              <a:latin typeface="Arial" charset="0"/>
            </a:endParaRPr>
          </a:p>
        </p:txBody>
      </p:sp>
      <p:sp>
        <p:nvSpPr>
          <p:cNvPr id="136241" name="Text Box 1073"/>
          <p:cNvSpPr txBox="1">
            <a:spLocks noChangeArrowheads="1"/>
          </p:cNvSpPr>
          <p:nvPr/>
        </p:nvSpPr>
        <p:spPr bwMode="auto">
          <a:xfrm>
            <a:off x="6372225" y="5546725"/>
            <a:ext cx="2521844" cy="400110"/>
          </a:xfrm>
          <a:prstGeom prst="rect">
            <a:avLst/>
          </a:prstGeom>
          <a:noFill/>
          <a:ln w="9525">
            <a:noFill/>
            <a:miter lim="800000"/>
            <a:headEnd/>
            <a:tailEnd/>
          </a:ln>
        </p:spPr>
        <p:txBody>
          <a:bodyPr wrap="none">
            <a:spAutoFit/>
          </a:bodyPr>
          <a:lstStyle/>
          <a:p>
            <a:r>
              <a:rPr lang="de-DE" sz="1000" dirty="0">
                <a:solidFill>
                  <a:schemeClr val="tx1"/>
                </a:solidFill>
                <a:latin typeface="Arial" charset="0"/>
              </a:rPr>
              <a:t>Reader-Chips: 304 </a:t>
            </a:r>
            <a:r>
              <a:rPr lang="es-ES" sz="1000" dirty="0">
                <a:solidFill>
                  <a:schemeClr val="tx1"/>
                </a:solidFill>
              </a:rPr>
              <a:t>sondas de </a:t>
            </a:r>
            <a:r>
              <a:rPr lang="es-ES" sz="1000" dirty="0" smtClean="0">
                <a:solidFill>
                  <a:schemeClr val="tx1"/>
                </a:solidFill>
              </a:rPr>
              <a:t>prueba,</a:t>
            </a:r>
          </a:p>
          <a:p>
            <a:r>
              <a:rPr lang="de-DE" sz="1000" dirty="0" smtClean="0">
                <a:solidFill>
                  <a:schemeClr val="tx1"/>
                </a:solidFill>
                <a:latin typeface="Arial" charset="0"/>
              </a:rPr>
              <a:t>80 </a:t>
            </a:r>
            <a:r>
              <a:rPr lang="de-DE" sz="1000" dirty="0">
                <a:solidFill>
                  <a:schemeClr val="tx1"/>
                </a:solidFill>
                <a:latin typeface="Arial" charset="0"/>
              </a:rPr>
              <a:t>ADW </a:t>
            </a:r>
            <a:r>
              <a:rPr lang="de-DE" sz="1000" dirty="0" smtClean="0">
                <a:solidFill>
                  <a:schemeClr val="tx1"/>
                </a:solidFill>
                <a:latin typeface="Arial" charset="0"/>
              </a:rPr>
              <a:t> de 12bits</a:t>
            </a:r>
            <a:endParaRPr lang="de-DE" sz="1000" dirty="0">
              <a:solidFill>
                <a:schemeClr val="tx1"/>
              </a:solidFill>
              <a:latin typeface="Arial" charset="0"/>
            </a:endParaRPr>
          </a:p>
        </p:txBody>
      </p:sp>
    </p:spTree>
  </p:cSld>
  <p:clrMapOvr>
    <a:masterClrMapping/>
  </p:clrMapOvr>
  <p:transition advClick="0">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6237"/>
                                        </p:tgtEl>
                                        <p:attrNameLst>
                                          <p:attrName>style.visibility</p:attrName>
                                        </p:attrNameLst>
                                      </p:cBhvr>
                                      <p:to>
                                        <p:strVal val="visible"/>
                                      </p:to>
                                    </p:set>
                                    <p:anim calcmode="lin" valueType="num">
                                      <p:cBhvr additive="base">
                                        <p:cTn id="7" dur="500" fill="hold"/>
                                        <p:tgtEl>
                                          <p:spTgt spid="136237"/>
                                        </p:tgtEl>
                                        <p:attrNameLst>
                                          <p:attrName>ppt_x</p:attrName>
                                        </p:attrNameLst>
                                      </p:cBhvr>
                                      <p:tavLst>
                                        <p:tav tm="0">
                                          <p:val>
                                            <p:strVal val="#ppt_x"/>
                                          </p:val>
                                        </p:tav>
                                        <p:tav tm="100000">
                                          <p:val>
                                            <p:strVal val="#ppt_x"/>
                                          </p:val>
                                        </p:tav>
                                      </p:tavLst>
                                    </p:anim>
                                    <p:anim calcmode="lin" valueType="num">
                                      <p:cBhvr additive="base">
                                        <p:cTn id="8" dur="500" fill="hold"/>
                                        <p:tgtEl>
                                          <p:spTgt spid="13623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6238"/>
                                        </p:tgtEl>
                                        <p:attrNameLst>
                                          <p:attrName>style.visibility</p:attrName>
                                        </p:attrNameLst>
                                      </p:cBhvr>
                                      <p:to>
                                        <p:strVal val="visible"/>
                                      </p:to>
                                    </p:set>
                                    <p:anim calcmode="lin" valueType="num">
                                      <p:cBhvr additive="base">
                                        <p:cTn id="11" dur="500" fill="hold"/>
                                        <p:tgtEl>
                                          <p:spTgt spid="136238"/>
                                        </p:tgtEl>
                                        <p:attrNameLst>
                                          <p:attrName>ppt_x</p:attrName>
                                        </p:attrNameLst>
                                      </p:cBhvr>
                                      <p:tavLst>
                                        <p:tav tm="0">
                                          <p:val>
                                            <p:strVal val="#ppt_x"/>
                                          </p:val>
                                        </p:tav>
                                        <p:tav tm="100000">
                                          <p:val>
                                            <p:strVal val="#ppt_x"/>
                                          </p:val>
                                        </p:tav>
                                      </p:tavLst>
                                    </p:anim>
                                    <p:anim calcmode="lin" valueType="num">
                                      <p:cBhvr additive="base">
                                        <p:cTn id="12" dur="500" fill="hold"/>
                                        <p:tgtEl>
                                          <p:spTgt spid="13623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6234"/>
                                        </p:tgtEl>
                                        <p:attrNameLst>
                                          <p:attrName>style.visibility</p:attrName>
                                        </p:attrNameLst>
                                      </p:cBhvr>
                                      <p:to>
                                        <p:strVal val="visible"/>
                                      </p:to>
                                    </p:set>
                                    <p:anim calcmode="lin" valueType="num">
                                      <p:cBhvr additive="base">
                                        <p:cTn id="17" dur="500" fill="hold"/>
                                        <p:tgtEl>
                                          <p:spTgt spid="136234"/>
                                        </p:tgtEl>
                                        <p:attrNameLst>
                                          <p:attrName>ppt_x</p:attrName>
                                        </p:attrNameLst>
                                      </p:cBhvr>
                                      <p:tavLst>
                                        <p:tav tm="0">
                                          <p:val>
                                            <p:strVal val="#ppt_x"/>
                                          </p:val>
                                        </p:tav>
                                        <p:tav tm="100000">
                                          <p:val>
                                            <p:strVal val="#ppt_x"/>
                                          </p:val>
                                        </p:tav>
                                      </p:tavLst>
                                    </p:anim>
                                    <p:anim calcmode="lin" valueType="num">
                                      <p:cBhvr additive="base">
                                        <p:cTn id="18" dur="500" fill="hold"/>
                                        <p:tgtEl>
                                          <p:spTgt spid="13623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6233"/>
                                        </p:tgtEl>
                                        <p:attrNameLst>
                                          <p:attrName>style.visibility</p:attrName>
                                        </p:attrNameLst>
                                      </p:cBhvr>
                                      <p:to>
                                        <p:strVal val="visible"/>
                                      </p:to>
                                    </p:set>
                                    <p:anim calcmode="lin" valueType="num">
                                      <p:cBhvr additive="base">
                                        <p:cTn id="21" dur="500" fill="hold"/>
                                        <p:tgtEl>
                                          <p:spTgt spid="136233"/>
                                        </p:tgtEl>
                                        <p:attrNameLst>
                                          <p:attrName>ppt_x</p:attrName>
                                        </p:attrNameLst>
                                      </p:cBhvr>
                                      <p:tavLst>
                                        <p:tav tm="0">
                                          <p:val>
                                            <p:strVal val="#ppt_x"/>
                                          </p:val>
                                        </p:tav>
                                        <p:tav tm="100000">
                                          <p:val>
                                            <p:strVal val="#ppt_x"/>
                                          </p:val>
                                        </p:tav>
                                      </p:tavLst>
                                    </p:anim>
                                    <p:anim calcmode="lin" valueType="num">
                                      <p:cBhvr additive="base">
                                        <p:cTn id="22" dur="500" fill="hold"/>
                                        <p:tgtEl>
                                          <p:spTgt spid="13623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6241"/>
                                        </p:tgtEl>
                                        <p:attrNameLst>
                                          <p:attrName>style.visibility</p:attrName>
                                        </p:attrNameLst>
                                      </p:cBhvr>
                                      <p:to>
                                        <p:strVal val="visible"/>
                                      </p:to>
                                    </p:set>
                                    <p:anim calcmode="lin" valueType="num">
                                      <p:cBhvr additive="base">
                                        <p:cTn id="25" dur="500" fill="hold"/>
                                        <p:tgtEl>
                                          <p:spTgt spid="136241"/>
                                        </p:tgtEl>
                                        <p:attrNameLst>
                                          <p:attrName>ppt_x</p:attrName>
                                        </p:attrNameLst>
                                      </p:cBhvr>
                                      <p:tavLst>
                                        <p:tav tm="0">
                                          <p:val>
                                            <p:strVal val="#ppt_x"/>
                                          </p:val>
                                        </p:tav>
                                        <p:tav tm="100000">
                                          <p:val>
                                            <p:strVal val="#ppt_x"/>
                                          </p:val>
                                        </p:tav>
                                      </p:tavLst>
                                    </p:anim>
                                    <p:anim calcmode="lin" valueType="num">
                                      <p:cBhvr additive="base">
                                        <p:cTn id="26" dur="500" fill="hold"/>
                                        <p:tgtEl>
                                          <p:spTgt spid="13624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6235"/>
                                        </p:tgtEl>
                                        <p:attrNameLst>
                                          <p:attrName>style.visibility</p:attrName>
                                        </p:attrNameLst>
                                      </p:cBhvr>
                                      <p:to>
                                        <p:strVal val="visible"/>
                                      </p:to>
                                    </p:set>
                                    <p:anim calcmode="lin" valueType="num">
                                      <p:cBhvr additive="base">
                                        <p:cTn id="31" dur="500" fill="hold"/>
                                        <p:tgtEl>
                                          <p:spTgt spid="136235"/>
                                        </p:tgtEl>
                                        <p:attrNameLst>
                                          <p:attrName>ppt_x</p:attrName>
                                        </p:attrNameLst>
                                      </p:cBhvr>
                                      <p:tavLst>
                                        <p:tav tm="0">
                                          <p:val>
                                            <p:strVal val="#ppt_x"/>
                                          </p:val>
                                        </p:tav>
                                        <p:tav tm="100000">
                                          <p:val>
                                            <p:strVal val="#ppt_x"/>
                                          </p:val>
                                        </p:tav>
                                      </p:tavLst>
                                    </p:anim>
                                    <p:anim calcmode="lin" valueType="num">
                                      <p:cBhvr additive="base">
                                        <p:cTn id="32" dur="500" fill="hold"/>
                                        <p:tgtEl>
                                          <p:spTgt spid="1362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6240"/>
                                        </p:tgtEl>
                                        <p:attrNameLst>
                                          <p:attrName>style.visibility</p:attrName>
                                        </p:attrNameLst>
                                      </p:cBhvr>
                                      <p:to>
                                        <p:strVal val="visible"/>
                                      </p:to>
                                    </p:set>
                                    <p:anim calcmode="lin" valueType="num">
                                      <p:cBhvr additive="base">
                                        <p:cTn id="35" dur="500" fill="hold"/>
                                        <p:tgtEl>
                                          <p:spTgt spid="136240"/>
                                        </p:tgtEl>
                                        <p:attrNameLst>
                                          <p:attrName>ppt_x</p:attrName>
                                        </p:attrNameLst>
                                      </p:cBhvr>
                                      <p:tavLst>
                                        <p:tav tm="0">
                                          <p:val>
                                            <p:strVal val="#ppt_x"/>
                                          </p:val>
                                        </p:tav>
                                        <p:tav tm="100000">
                                          <p:val>
                                            <p:strVal val="#ppt_x"/>
                                          </p:val>
                                        </p:tav>
                                      </p:tavLst>
                                    </p:anim>
                                    <p:anim calcmode="lin" valueType="num">
                                      <p:cBhvr additive="base">
                                        <p:cTn id="36" dur="500" fill="hold"/>
                                        <p:tgtEl>
                                          <p:spTgt spid="13624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6236"/>
                                        </p:tgtEl>
                                        <p:attrNameLst>
                                          <p:attrName>style.visibility</p:attrName>
                                        </p:attrNameLst>
                                      </p:cBhvr>
                                      <p:to>
                                        <p:strVal val="visible"/>
                                      </p:to>
                                    </p:set>
                                    <p:anim calcmode="lin" valueType="num">
                                      <p:cBhvr additive="base">
                                        <p:cTn id="41" dur="500" fill="hold"/>
                                        <p:tgtEl>
                                          <p:spTgt spid="136236"/>
                                        </p:tgtEl>
                                        <p:attrNameLst>
                                          <p:attrName>ppt_x</p:attrName>
                                        </p:attrNameLst>
                                      </p:cBhvr>
                                      <p:tavLst>
                                        <p:tav tm="0">
                                          <p:val>
                                            <p:strVal val="#ppt_x"/>
                                          </p:val>
                                        </p:tav>
                                        <p:tav tm="100000">
                                          <p:val>
                                            <p:strVal val="#ppt_x"/>
                                          </p:val>
                                        </p:tav>
                                      </p:tavLst>
                                    </p:anim>
                                    <p:anim calcmode="lin" valueType="num">
                                      <p:cBhvr additive="base">
                                        <p:cTn id="42" dur="500" fill="hold"/>
                                        <p:tgtEl>
                                          <p:spTgt spid="136236"/>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6239"/>
                                        </p:tgtEl>
                                        <p:attrNameLst>
                                          <p:attrName>style.visibility</p:attrName>
                                        </p:attrNameLst>
                                      </p:cBhvr>
                                      <p:to>
                                        <p:strVal val="visible"/>
                                      </p:to>
                                    </p:set>
                                    <p:anim calcmode="lin" valueType="num">
                                      <p:cBhvr additive="base">
                                        <p:cTn id="45" dur="500" fill="hold"/>
                                        <p:tgtEl>
                                          <p:spTgt spid="136239"/>
                                        </p:tgtEl>
                                        <p:attrNameLst>
                                          <p:attrName>ppt_x</p:attrName>
                                        </p:attrNameLst>
                                      </p:cBhvr>
                                      <p:tavLst>
                                        <p:tav tm="0">
                                          <p:val>
                                            <p:strVal val="#ppt_x"/>
                                          </p:val>
                                        </p:tav>
                                        <p:tav tm="100000">
                                          <p:val>
                                            <p:strVal val="#ppt_x"/>
                                          </p:val>
                                        </p:tav>
                                      </p:tavLst>
                                    </p:anim>
                                    <p:anim calcmode="lin" valueType="num">
                                      <p:cBhvr additive="base">
                                        <p:cTn id="46" dur="500" fill="hold"/>
                                        <p:tgtEl>
                                          <p:spTgt spid="1362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38" grpId="0"/>
      <p:bldP spid="136239" grpId="0"/>
      <p:bldP spid="136240" grpId="0"/>
      <p:bldP spid="1362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tooltip="Seite 20"/>
          </p:cNvPr>
          <p:cNvSpPr>
            <a:spLocks noChangeArrowheads="1"/>
          </p:cNvSpPr>
          <p:nvPr/>
        </p:nvSpPr>
        <p:spPr bwMode="auto">
          <a:xfrm>
            <a:off x="15240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3" name="Rectangle 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Planificación de Recursos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 name="Rectangle 3"/>
          <p:cNvSpPr>
            <a:spLocks noChangeArrowheads="1"/>
          </p:cNvSpPr>
          <p:nvPr/>
        </p:nvSpPr>
        <p:spPr bwMode="auto">
          <a:xfrm>
            <a:off x="972834288" y="1403761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Recursos Humanos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 name="Rectangle 4"/>
          <p:cNvSpPr>
            <a:spLocks noChangeArrowheads="1"/>
          </p:cNvSpPr>
          <p:nvPr/>
        </p:nvSpPr>
        <p:spPr bwMode="auto">
          <a:xfrm>
            <a:off x="75530075" y="1621120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Empleados, Personal Externo, Candidatos, Puestos de Trabajo, Gestión de Tiempos, Planificación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 name="Rectangle 5"/>
          <p:cNvSpPr>
            <a:spLocks noChangeArrowheads="1"/>
          </p:cNvSpPr>
          <p:nvPr/>
        </p:nvSpPr>
        <p:spPr bwMode="auto">
          <a:xfrm>
            <a:off x="75530075" y="172142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cambios (Calendario operativo, Modelos de turnos, Vista general), Instalaciones, Reportes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 name="Rectangle 6"/>
          <p:cNvSpPr>
            <a:spLocks noChangeArrowheads="1"/>
          </p:cNvSpPr>
          <p:nvPr/>
        </p:nvSpPr>
        <p:spPr bwMode="auto">
          <a:xfrm>
            <a:off x="75530075" y="1922108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paquete adicional de recursos humanos ofrece funcionalidades adicionales a las funciones bá</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a:spLocks noChangeArrowheads="1"/>
          </p:cNvSpPr>
          <p:nvPr/>
        </p:nvSpPr>
        <p:spPr bwMode="auto">
          <a:xfrm>
            <a:off x="2147483647" y="1922102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75530075" y="2022411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sicas de gestión de recursos. Estos incluyen datos privados, resultados de formación (educación),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 name="Rectangle 9"/>
          <p:cNvSpPr>
            <a:spLocks noChangeArrowheads="1"/>
          </p:cNvSpPr>
          <p:nvPr/>
        </p:nvSpPr>
        <p:spPr bwMode="auto">
          <a:xfrm>
            <a:off x="75530075" y="2122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documentos y contactos, datos de planificación y nómina. Además, puede administrar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 name="Rectangle 10"/>
          <p:cNvSpPr>
            <a:spLocks noChangeArrowheads="1"/>
          </p:cNvSpPr>
          <p:nvPr/>
        </p:nvSpPr>
        <p:spPr bwMode="auto">
          <a:xfrm>
            <a:off x="755300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personal externo e incluirlo en su planificación; gestionar por el módulo a sus futuros em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2" name="Rectangle 1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3" name="Rectangle 12"/>
          <p:cNvSpPr>
            <a:spLocks noChangeArrowheads="1"/>
          </p:cNvSpPr>
          <p:nvPr/>
        </p:nvSpPr>
        <p:spPr bwMode="auto">
          <a:xfrm>
            <a:off x="755300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pleados y controlar con eficacia el proceso de solicitud y selección de candidatos.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4" name="Rectangle 13"/>
          <p:cNvSpPr>
            <a:spLocks noChangeArrowheads="1"/>
          </p:cNvSpPr>
          <p:nvPr/>
        </p:nvSpPr>
        <p:spPr bwMode="auto">
          <a:xfrm>
            <a:off x="624257388"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Principal:Planificación de Recursos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5" name="Rectangle 14"/>
          <p:cNvSpPr>
            <a:spLocks noChangeArrowheads="1"/>
          </p:cNvSpPr>
          <p:nvPr/>
        </p:nvSpPr>
        <p:spPr bwMode="auto">
          <a:xfrm>
            <a:off x="9201689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Registro de Costos de Nómina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6" name="Rectangle 15"/>
          <p:cNvSpPr>
            <a:spLocks noChangeArrowheads="1"/>
          </p:cNvSpPr>
          <p:nvPr/>
        </p:nvSpPr>
        <p:spPr bwMode="auto">
          <a:xfrm>
            <a:off x="11418570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personal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7" name="Rectangle 1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empresa debe crecer, mas no la gestión”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8" name="Rectangle 1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Planificación de turnos es apoyada por la gestión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9" name="Rectangle 18"/>
          <p:cNvSpPr>
            <a:spLocks noChangeArrowheads="1"/>
          </p:cNvSpPr>
          <p:nvPr/>
        </p:nvSpPr>
        <p:spPr bwMode="auto">
          <a:xfrm>
            <a:off x="230031925" y="560573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del tiempo, que tiene presencia de personal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0" name="Rectangle 1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través de entrada manual o dispositivos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1" name="Rectangle 20"/>
          <p:cNvSpPr>
            <a:spLocks noChangeArrowheads="1"/>
          </p:cNvSpPr>
          <p:nvPr/>
        </p:nvSpPr>
        <p:spPr bwMode="auto">
          <a:xfrm>
            <a:off x="2300319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grabación de tiempo en cualquier momento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2" name="Rectangle 2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hasta la fecha actual. Sobre esta base, ausencias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3" name="Rectangle 2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espontáneas y las horas extraordinarias pueden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4" name="Rectangle 2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ser un costo-neutral administrado.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5" name="Rectangle 24"/>
          <p:cNvSpPr>
            <a:spLocks noChangeArrowheads="1"/>
          </p:cNvSpPr>
          <p:nvPr/>
        </p:nvSpPr>
        <p:spPr bwMode="auto">
          <a:xfrm>
            <a:off x="727165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claridad es el principio del éxito”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6" name="Rectangle 25"/>
          <p:cNvSpPr>
            <a:spLocks noChangeArrowheads="1"/>
          </p:cNvSpPr>
          <p:nvPr/>
        </p:nvSpPr>
        <p:spPr bwMode="auto">
          <a:xfrm>
            <a:off x="747918875" y="445874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Los turnos flexibles y la planificación permite la figu</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7" name="Rectangle 2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8" name="Rectangle 27"/>
          <p:cNvSpPr>
            <a:spLocks noChangeArrowheads="1"/>
          </p:cNvSpPr>
          <p:nvPr/>
        </p:nvSpPr>
        <p:spPr bwMode="auto">
          <a:xfrm>
            <a:off x="7474188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 de secuencias de tiempos en recursos humanos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9" name="Rectangle 28"/>
          <p:cNvSpPr>
            <a:spLocks noChangeArrowheads="1"/>
          </p:cNvSpPr>
          <p:nvPr/>
        </p:nvSpPr>
        <p:spPr bwMode="auto">
          <a:xfrm>
            <a:off x="7463520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y por último pero no menos importante, garantiza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0" name="Rectangle 29"/>
          <p:cNvSpPr>
            <a:spLocks noChangeArrowheads="1"/>
          </p:cNvSpPr>
          <p:nvPr/>
        </p:nvSpPr>
        <p:spPr bwMode="auto">
          <a:xfrm>
            <a:off x="7476696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una gestión de recursos ideal por su claridad.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1" name="Rectangle 3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tiempos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2" name="Rectangle 3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integral módulo de personal ZEPHIR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3" name="Rectangle 3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la arquitectura de software puede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4" name="Rectangle 3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ahorrarle carga administrativa innecesaria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5" name="Rectangle 3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y puede ser aplicado por varias opciones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6" name="Rectangle 3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personalización, para los procesos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7" name="Rectangle 36"/>
          <p:cNvSpPr>
            <a:spLocks noChangeArrowheads="1"/>
          </p:cNvSpPr>
          <p:nvPr/>
        </p:nvSpPr>
        <p:spPr bwMode="auto">
          <a:xfrm>
            <a:off x="2147483647" y="3199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negocio de cada empresa.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8" name="Rectangle 3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9</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9" name="Rectangle 38"/>
          <p:cNvSpPr>
            <a:spLocks noChangeArrowheads="1"/>
          </p:cNvSpPr>
          <p:nvPr/>
        </p:nvSpPr>
        <p:spPr bwMode="auto">
          <a:xfrm>
            <a:off x="146364325" y="776470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5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Principal:Planificación de Recursos Empresari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0" name="Rectangle 39"/>
          <p:cNvSpPr>
            <a:spLocks noChangeArrowheads="1"/>
          </p:cNvSpPr>
          <p:nvPr/>
        </p:nvSpPr>
        <p:spPr bwMode="auto">
          <a:xfrm>
            <a:off x="2147483647"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1" name="Rectangle 40"/>
          <p:cNvSpPr>
            <a:spLocks noChangeArrowheads="1"/>
          </p:cNvSpPr>
          <p:nvPr/>
        </p:nvSpPr>
        <p:spPr bwMode="auto">
          <a:xfrm>
            <a:off x="375377075" y="1597417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Transporte, Suministro, Flota de vehículos, Libro diario de viajes, Viajes, Códigos de Productos,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2" name="Rectangle 41"/>
          <p:cNvSpPr>
            <a:spLocks noChangeArrowheads="1"/>
          </p:cNvSpPr>
          <p:nvPr/>
        </p:nvSpPr>
        <p:spPr bwMode="auto">
          <a:xfrm>
            <a:off x="375377075" y="1697728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Intrastat(sistema por el cual se recogen estadísticas de tráfico de mercancías entre los países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3" name="Rectangle 42"/>
          <p:cNvSpPr>
            <a:spLocks noChangeArrowheads="1"/>
          </p:cNvSpPr>
          <p:nvPr/>
        </p:nvSpPr>
        <p:spPr bwMode="auto">
          <a:xfrm>
            <a:off x="375377075" y="1798031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la Unión Europea), Envíos.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4" name="Rectangle 43"/>
          <p:cNvSpPr>
            <a:spLocks noChangeArrowheads="1"/>
          </p:cNvSpPr>
          <p:nvPr/>
        </p:nvSpPr>
        <p:spPr bwMode="auto">
          <a:xfrm>
            <a:off x="375377075" y="1898334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paquete adicional toma en cuenta la estructura interna así como también la conexión a em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5" name="Rectangle 44"/>
          <p:cNvSpPr>
            <a:spLocks noChangeArrowheads="1"/>
          </p:cNvSpPr>
          <p:nvPr/>
        </p:nvSpPr>
        <p:spPr bwMode="auto">
          <a:xfrm>
            <a:off x="2147483647" y="1898327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6" name="Rectangle 45"/>
          <p:cNvSpPr>
            <a:spLocks noChangeArrowheads="1"/>
          </p:cNvSpPr>
          <p:nvPr/>
        </p:nvSpPr>
        <p:spPr bwMode="auto">
          <a:xfrm>
            <a:off x="375377075" y="1998637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presas externas, como por ejemplo en empresas de fabricación de División de Suministros,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7" name="Rectangle 46"/>
          <p:cNvSpPr>
            <a:spLocks noChangeArrowheads="1"/>
          </p:cNvSpPr>
          <p:nvPr/>
        </p:nvSpPr>
        <p:spPr bwMode="auto">
          <a:xfrm>
            <a:off x="375377075" y="209894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Centros-Logística-Proveedores, parques de proveedores, empresas con estructuras de distri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8" name="Rectangle 47"/>
          <p:cNvSpPr>
            <a:spLocks noChangeArrowheads="1"/>
          </p:cNvSpPr>
          <p:nvPr/>
        </p:nvSpPr>
        <p:spPr bwMode="auto">
          <a:xfrm>
            <a:off x="2147483647" y="2098933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9" name="Rectangle 48"/>
          <p:cNvSpPr>
            <a:spLocks noChangeArrowheads="1"/>
          </p:cNvSpPr>
          <p:nvPr/>
        </p:nvSpPr>
        <p:spPr bwMode="auto">
          <a:xfrm>
            <a:off x="3753770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bución o en la logística de piezas de repuesto.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0" name="Rectangle 49"/>
          <p:cNvSpPr>
            <a:spLocks noChangeArrowheads="1"/>
          </p:cNvSpPr>
          <p:nvPr/>
        </p:nvSpPr>
        <p:spPr bwMode="auto">
          <a:xfrm>
            <a:off x="530918738" y="1387960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Logística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1" name="Rectangle 50"/>
          <p:cNvSpPr>
            <a:spLocks noChangeArrowheads="1"/>
          </p:cNvSpPr>
          <p:nvPr/>
        </p:nvSpPr>
        <p:spPr bwMode="auto">
          <a:xfrm>
            <a:off x="6743747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Proyectos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2" name="Rectangle 51"/>
          <p:cNvSpPr>
            <a:spLocks noChangeArrowheads="1"/>
          </p:cNvSpPr>
          <p:nvPr/>
        </p:nvSpPr>
        <p:spPr bwMode="auto">
          <a:xfrm>
            <a:off x="5301234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Gestión Comercial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3" name="Rectangle 52"/>
          <p:cNvSpPr>
            <a:spLocks noChangeArrowheads="1"/>
          </p:cNvSpPr>
          <p:nvPr/>
        </p:nvSpPr>
        <p:spPr bwMode="auto">
          <a:xfrm>
            <a:off x="36714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Estructura Empresarial, Proyectos, Documentos, Tareas, Informes.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4" name="Rectangle 53"/>
          <p:cNvSpPr>
            <a:spLocks noChangeArrowheads="1"/>
          </p:cNvSpPr>
          <p:nvPr/>
        </p:nvSpPr>
        <p:spPr bwMode="auto">
          <a:xfrm>
            <a:off x="36714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Aquí puede consultar todas las descripciones generales de su empresa y crear informes.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5" name="Rectangle 54"/>
          <p:cNvSpPr>
            <a:spLocks noChangeArrowheads="1"/>
          </p:cNvSpPr>
          <p:nvPr/>
        </p:nvSpPr>
        <p:spPr bwMode="auto">
          <a:xfrm>
            <a:off x="36714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proyectos integrada facilita la implementación de proyectos en toda la empresa,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6" name="Rectangle 55"/>
          <p:cNvSpPr>
            <a:spLocks noChangeArrowheads="1"/>
          </p:cNvSpPr>
          <p:nvPr/>
        </p:nvSpPr>
        <p:spPr bwMode="auto">
          <a:xfrm>
            <a:off x="36714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resumiendo documentos, personal, recursos, agenda de proyectos y citas relacionadas con el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7" name="Rectangle 56"/>
          <p:cNvSpPr>
            <a:spLocks noChangeArrowheads="1"/>
          </p:cNvSpPr>
          <p:nvPr/>
        </p:nvSpPr>
        <p:spPr bwMode="auto">
          <a:xfrm>
            <a:off x="36714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proyecto. Con gestión de tareas, delega trabajo con las fechas correspondientes, documentos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8" name="Rectangle 57"/>
          <p:cNvSpPr>
            <a:spLocks noChangeArrowheads="1"/>
          </p:cNvSpPr>
          <p:nvPr/>
        </p:nvSpPr>
        <p:spPr bwMode="auto">
          <a:xfrm>
            <a:off x="36714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y presupuestos a más empleados.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9" name="Rectangle 58"/>
          <p:cNvSpPr>
            <a:spLocks noChangeArrowheads="1"/>
          </p:cNvSpPr>
          <p:nvPr/>
        </p:nvSpPr>
        <p:spPr bwMode="auto">
          <a:xfrm>
            <a:off x="2147483647" y="646336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Estructura Empresarial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0" name="Rectangle 59"/>
          <p:cNvSpPr>
            <a:spLocks noChangeArrowheads="1"/>
          </p:cNvSpPr>
          <p:nvPr/>
        </p:nvSpPr>
        <p:spPr bwMode="auto">
          <a:xfrm>
            <a:off x="141192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Planeación de Recursos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1" name="Rectangle 60"/>
          <p:cNvSpPr>
            <a:spLocks noChangeArrowheads="1"/>
          </p:cNvSpPr>
          <p:nvPr/>
        </p:nvSpPr>
        <p:spPr bwMode="auto">
          <a:xfrm>
            <a:off x="6413706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Serviicio de Transporte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2" name="Rectangle 6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Condiciones de Suministro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3" name="Rectangle 62"/>
          <p:cNvSpPr>
            <a:spLocks noChangeArrowheads="1"/>
          </p:cNvSpPr>
          <p:nvPr/>
        </p:nvSpPr>
        <p:spPr bwMode="auto">
          <a:xfrm>
            <a:off x="1848405625"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10</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4" name="Rectangle 63"/>
          <p:cNvSpPr>
            <a:spLocks noChangeArrowheads="1"/>
          </p:cNvSpPr>
          <p:nvPr/>
        </p:nvSpPr>
        <p:spPr bwMode="auto">
          <a:xfrm>
            <a:off x="580644000"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Principal: Contabilidad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5" name="Rectangle 64"/>
          <p:cNvSpPr>
            <a:spLocks noChangeArrowheads="1"/>
          </p:cNvSpPr>
          <p:nvPr/>
        </p:nvSpPr>
        <p:spPr bwMode="auto">
          <a:xfrm>
            <a:off x="773517313" y="1354501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paquete principal de Contabiliad de ZEPHIR, responde plenamente a los últimos estándares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6" name="Rectangle 65"/>
          <p:cNvSpPr>
            <a:spLocks noChangeArrowheads="1"/>
          </p:cNvSpPr>
          <p:nvPr/>
        </p:nvSpPr>
        <p:spPr bwMode="auto">
          <a:xfrm>
            <a:off x="773517313" y="1463157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ingeniería financiera. Combina todas las características estándar de los sistemas de conta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7" name="Rectangle 66"/>
          <p:cNvSpPr>
            <a:spLocks noChangeArrowheads="1"/>
          </p:cNvSpPr>
          <p:nvPr/>
        </p:nvSpPr>
        <p:spPr bwMode="auto">
          <a:xfrm>
            <a:off x="2147483647" y="1463151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8" name="Rectangle 67"/>
          <p:cNvSpPr>
            <a:spLocks noChangeArrowheads="1"/>
          </p:cNvSpPr>
          <p:nvPr/>
        </p:nvSpPr>
        <p:spPr bwMode="auto">
          <a:xfrm>
            <a:off x="773517313" y="1571807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bilidad populares con nuevas características añadidas, que pueden ayudarle a hacer sus proce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9" name="Rectangle 68"/>
          <p:cNvSpPr>
            <a:spLocks noChangeArrowheads="1"/>
          </p:cNvSpPr>
          <p:nvPr/>
        </p:nvSpPr>
        <p:spPr bwMode="auto">
          <a:xfrm>
            <a:off x="2147483647" y="1571807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0" name="Rectangle 69"/>
          <p:cNvSpPr>
            <a:spLocks noChangeArrowheads="1"/>
          </p:cNvSpPr>
          <p:nvPr/>
        </p:nvSpPr>
        <p:spPr bwMode="auto">
          <a:xfrm>
            <a:off x="773517313" y="168046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sos más eficientes. Años de experiencia a través de la programación y el uso de soluciones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1" name="Rectangle 70"/>
          <p:cNvSpPr>
            <a:spLocks noChangeArrowheads="1"/>
          </p:cNvSpPr>
          <p:nvPr/>
        </p:nvSpPr>
        <p:spPr bwMode="auto">
          <a:xfrm>
            <a:off x="773517313" y="1789122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sistemas en el campo de la contabilidad, así como estudios de requerimientos llevados a cabo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2" name="Rectangle 71"/>
          <p:cNvSpPr>
            <a:spLocks noChangeArrowheads="1"/>
          </p:cNvSpPr>
          <p:nvPr/>
        </p:nvSpPr>
        <p:spPr bwMode="auto">
          <a:xfrm>
            <a:off x="773517313" y="1897778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han permitido programar un software aún más orientado al usuario.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3" name="Rectangle 7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Contabilidad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4" name="Rectangle 73"/>
          <p:cNvSpPr>
            <a:spLocks noChangeArrowheads="1"/>
          </p:cNvSpPr>
          <p:nvPr/>
        </p:nvSpPr>
        <p:spPr bwMode="auto">
          <a:xfrm>
            <a:off x="10751550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Libro de caja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5" name="Rectangle 74"/>
          <p:cNvSpPr>
            <a:spLocks noChangeArrowheads="1"/>
          </p:cNvSpPr>
          <p:nvPr/>
        </p:nvSpPr>
        <p:spPr bwMode="auto">
          <a:xfrm>
            <a:off x="10894583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Documentos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6" name="Rectangle 75"/>
          <p:cNvSpPr>
            <a:spLocks noChangeArrowheads="1"/>
          </p:cNvSpPr>
          <p:nvPr/>
        </p:nvSpPr>
        <p:spPr bwMode="auto">
          <a:xfrm>
            <a:off x="11183064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entrada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7" name="Rectangle 76"/>
          <p:cNvSpPr>
            <a:spLocks noChangeArrowheads="1"/>
          </p:cNvSpPr>
          <p:nvPr/>
        </p:nvSpPr>
        <p:spPr bwMode="auto">
          <a:xfrm>
            <a:off x="20776533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Activos fijos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8" name="Rectangle 7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Transacciones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9" name="Rectangle 7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pago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0" name="Rectangle 7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Lista Abierta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1" name="Rectangle 8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Correspon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2" name="Rectangle 8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3" name="Rectangle 8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dencia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4" name="Rectangle 83"/>
          <p:cNvSpPr>
            <a:spLocks noChangeArrowheads="1"/>
          </p:cNvSpPr>
          <p:nvPr/>
        </p:nvSpPr>
        <p:spPr bwMode="auto">
          <a:xfrm>
            <a:off x="2147483647" y="46026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5" name="Rectangle 8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Resul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6" name="Rectangle 8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7" name="Rectangle 8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tados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8" name="Rectangle 87"/>
          <p:cNvSpPr>
            <a:spLocks noChangeArrowheads="1"/>
          </p:cNvSpPr>
          <p:nvPr/>
        </p:nvSpPr>
        <p:spPr bwMode="auto">
          <a:xfrm>
            <a:off x="2147483647" y="282627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Registro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9" name="Rectangle 8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Paridas abiertas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0" name="Rectangle 8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Estado Reca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1" name="Rectangle 9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2" name="Rectangle 9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pitulativo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3" name="Rectangle 9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Contabilidad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4" name="Rectangle 9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Documentos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5" name="Rectangle 94"/>
          <p:cNvSpPr>
            <a:spLocks noChangeArrowheads="1"/>
          </p:cNvSpPr>
          <p:nvPr/>
        </p:nvSpPr>
        <p:spPr bwMode="auto">
          <a:xfrm>
            <a:off x="11111642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Evaluaciones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6" name="Rectangle 95"/>
          <p:cNvSpPr>
            <a:spLocks noChangeArrowheads="1"/>
          </p:cNvSpPr>
          <p:nvPr/>
        </p:nvSpPr>
        <p:spPr bwMode="auto">
          <a:xfrm>
            <a:off x="15850473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Contabiliza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7" name="Rectangle 96"/>
          <p:cNvSpPr>
            <a:spLocks noChangeArrowheads="1"/>
          </p:cNvSpPr>
          <p:nvPr/>
        </p:nvSpPr>
        <p:spPr bwMode="auto">
          <a:xfrm>
            <a:off x="19685936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8" name="Rectangle 97"/>
          <p:cNvSpPr>
            <a:spLocks noChangeArrowheads="1"/>
          </p:cNvSpPr>
          <p:nvPr/>
        </p:nvSpPr>
        <p:spPr bwMode="auto">
          <a:xfrm>
            <a:off x="15551610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ción Estandar</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9" name="Rectangle 9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Recordatorio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0" name="Rectangle 9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Pagos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1" name="Rectangle 100"/>
          <p:cNvSpPr>
            <a:spLocks noChangeArrowheads="1"/>
          </p:cNvSpPr>
          <p:nvPr/>
        </p:nvSpPr>
        <p:spPr bwMode="auto">
          <a:xfrm>
            <a:off x="21028421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Libro Diario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2" name="Rectangle 101"/>
          <p:cNvSpPr>
            <a:spLocks noChangeArrowheads="1"/>
          </p:cNvSpPr>
          <p:nvPr/>
        </p:nvSpPr>
        <p:spPr bwMode="auto">
          <a:xfrm>
            <a:off x="2147483647" y="41560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Hojas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3" name="Rectangle 10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Costo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4" name="Rectangle 103"/>
          <p:cNvSpPr>
            <a:spLocks noChangeArrowheads="1"/>
          </p:cNvSpPr>
          <p:nvPr/>
        </p:nvSpPr>
        <p:spPr bwMode="auto">
          <a:xfrm>
            <a:off x="15846329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Documentos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5" name="Rectangle 104"/>
          <p:cNvSpPr>
            <a:spLocks noChangeArrowheads="1"/>
          </p:cNvSpPr>
          <p:nvPr/>
        </p:nvSpPr>
        <p:spPr bwMode="auto">
          <a:xfrm>
            <a:off x="1641343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Salida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6" name="Rectangle 105"/>
          <p:cNvSpPr>
            <a:spLocks noChangeArrowheads="1"/>
          </p:cNvSpPr>
          <p:nvPr/>
        </p:nvSpPr>
        <p:spPr bwMode="auto">
          <a:xfrm>
            <a:off x="20982384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Inventario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7" name="Rectangle 106"/>
          <p:cNvSpPr>
            <a:spLocks noChangeArrowheads="1"/>
          </p:cNvSpPr>
          <p:nvPr/>
        </p:nvSpPr>
        <p:spPr bwMode="auto">
          <a:xfrm>
            <a:off x="218852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Inicial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8" name="Rectangle 107"/>
          <p:cNvSpPr>
            <a:spLocks noChangeArrowheads="1"/>
          </p:cNvSpPr>
          <p:nvPr/>
        </p:nvSpPr>
        <p:spPr bwMode="auto">
          <a:xfrm>
            <a:off x="11360324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Evaluación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9" name="Rectangle 108"/>
          <p:cNvSpPr>
            <a:spLocks noChangeArrowheads="1"/>
          </p:cNvSpPr>
          <p:nvPr/>
        </p:nvSpPr>
        <p:spPr bwMode="auto">
          <a:xfrm>
            <a:off x="1133109875" y="444261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económica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0" name="Rectangle 109"/>
          <p:cNvSpPr>
            <a:spLocks noChangeArrowheads="1"/>
          </p:cNvSpPr>
          <p:nvPr/>
        </p:nvSpPr>
        <p:spPr bwMode="auto">
          <a:xfrm>
            <a:off x="16580024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Balances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1" name="Rectangle 110"/>
          <p:cNvSpPr>
            <a:spLocks noChangeArrowheads="1"/>
          </p:cNvSpPr>
          <p:nvPr/>
        </p:nvSpPr>
        <p:spPr bwMode="auto">
          <a:xfrm>
            <a:off x="21108654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Indicadores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2" name="Rectangle 11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Informes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3" name="Rectangle 11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Cierre perío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4" name="Rectangle 11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5" name="Rectangle 11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do contable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6" name="Rectangle 115"/>
          <p:cNvSpPr>
            <a:spLocks noChangeArrowheads="1"/>
          </p:cNvSpPr>
          <p:nvPr/>
        </p:nvSpPr>
        <p:spPr bwMode="auto">
          <a:xfrm>
            <a:off x="11489436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Centro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7" name="Rectangle 116"/>
          <p:cNvSpPr>
            <a:spLocks noChangeArrowheads="1"/>
          </p:cNvSpPr>
          <p:nvPr/>
        </p:nvSpPr>
        <p:spPr bwMode="auto">
          <a:xfrm>
            <a:off x="1085332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Costos-Carga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8" name="Rectangle 117"/>
          <p:cNvSpPr>
            <a:spLocks noChangeArrowheads="1"/>
          </p:cNvSpPr>
          <p:nvPr/>
        </p:nvSpPr>
        <p:spPr bwMode="auto">
          <a:xfrm>
            <a:off x="15995253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Cierre anual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9" name="Rectangle 118"/>
          <p:cNvSpPr>
            <a:spLocks noChangeArrowheads="1"/>
          </p:cNvSpPr>
          <p:nvPr/>
        </p:nvSpPr>
        <p:spPr bwMode="auto">
          <a:xfrm>
            <a:off x="2147483647"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11</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20" name="Rectangle 119"/>
          <p:cNvSpPr>
            <a:spLocks noChangeArrowheads="1"/>
          </p:cNvSpPr>
          <p:nvPr/>
        </p:nvSpPr>
        <p:spPr bwMode="auto">
          <a:xfrm>
            <a:off x="9540509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21" name="Rectangle 120"/>
          <p:cNvSpPr>
            <a:spLocks noChangeArrowheads="1"/>
          </p:cNvSpPr>
          <p:nvPr/>
        </p:nvSpPr>
        <p:spPr bwMode="auto">
          <a:xfrm>
            <a:off x="10528173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Todas las contabilizaciones son procesadas y se tabulan sencilla y rápidamente.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22" name="Rectangle 121"/>
          <p:cNvSpPr>
            <a:spLocks noChangeArrowheads="1"/>
          </p:cNvSpPr>
          <p:nvPr/>
        </p:nvSpPr>
        <p:spPr bwMode="auto">
          <a:xfrm>
            <a:off x="9540509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23" name="Rectangle 122"/>
          <p:cNvSpPr>
            <a:spLocks noChangeArrowheads="1"/>
          </p:cNvSpPr>
          <p:nvPr/>
        </p:nvSpPr>
        <p:spPr bwMode="auto">
          <a:xfrm>
            <a:off x="10528173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sistema integrado de Recordatorio asegura la recibida rápida de dinero.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24" name="Rectangle 123"/>
          <p:cNvSpPr>
            <a:spLocks noChangeArrowheads="1"/>
          </p:cNvSpPr>
          <p:nvPr/>
        </p:nvSpPr>
        <p:spPr bwMode="auto">
          <a:xfrm>
            <a:off x="9540509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25" name="Rectangle 124"/>
          <p:cNvSpPr>
            <a:spLocks noChangeArrowheads="1"/>
          </p:cNvSpPr>
          <p:nvPr/>
        </p:nvSpPr>
        <p:spPr bwMode="auto">
          <a:xfrm>
            <a:off x="1052817300" y="626827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Opciones de acondicionamiento le proporcionan una figura clave para el control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26" name="Rectangle 125"/>
          <p:cNvSpPr>
            <a:spLocks noChangeArrowheads="1"/>
          </p:cNvSpPr>
          <p:nvPr/>
        </p:nvSpPr>
        <p:spPr bwMode="auto">
          <a:xfrm>
            <a:off x="9540509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27" name="Rectangle 126"/>
          <p:cNvSpPr>
            <a:spLocks noChangeArrowheads="1"/>
          </p:cNvSpPr>
          <p:nvPr/>
        </p:nvSpPr>
        <p:spPr bwMode="auto">
          <a:xfrm>
            <a:off x="10528173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Creación rápida de devolución mensual y anual de IVA.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28" name="Rectangle 127"/>
          <p:cNvSpPr>
            <a:spLocks noChangeArrowheads="1"/>
          </p:cNvSpPr>
          <p:nvPr/>
        </p:nvSpPr>
        <p:spPr bwMode="auto">
          <a:xfrm>
            <a:off x="10501836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su empresa en cualquier momento.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29" name="Rectangle 128"/>
          <p:cNvSpPr>
            <a:spLocks noChangeArrowheads="1"/>
          </p:cNvSpPr>
          <p:nvPr/>
        </p:nvSpPr>
        <p:spPr bwMode="auto">
          <a:xfrm>
            <a:off x="16606107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Sumas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30" name="Rectangle 129"/>
          <p:cNvSpPr>
            <a:spLocks noChangeArrowheads="1"/>
          </p:cNvSpPr>
          <p:nvPr/>
        </p:nvSpPr>
        <p:spPr bwMode="auto">
          <a:xfrm>
            <a:off x="15517796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Lista de Saldos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31" name="Rectangle 130"/>
          <p:cNvSpPr>
            <a:spLocks noChangeArrowheads="1"/>
          </p:cNvSpPr>
          <p:nvPr/>
        </p:nvSpPr>
        <p:spPr bwMode="auto">
          <a:xfrm>
            <a:off x="2113106963" y="443699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declaración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32" name="Rectangle 131"/>
          <p:cNvSpPr>
            <a:spLocks noChangeArrowheads="1"/>
          </p:cNvSpPr>
          <p:nvPr/>
        </p:nvSpPr>
        <p:spPr bwMode="auto">
          <a:xfrm>
            <a:off x="20798028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anticipada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33" name="Rectangle 132"/>
          <p:cNvSpPr>
            <a:spLocks noChangeArrowheads="1"/>
          </p:cNvSpPr>
          <p:nvPr/>
        </p:nvSpPr>
        <p:spPr bwMode="auto">
          <a:xfrm>
            <a:off x="21346398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impuestos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34" name="Rectangle 133"/>
          <p:cNvSpPr>
            <a:spLocks noChangeArrowheads="1"/>
          </p:cNvSpPr>
          <p:nvPr/>
        </p:nvSpPr>
        <p:spPr bwMode="auto">
          <a:xfrm>
            <a:off x="141192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Contabilidad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35" name="Rectangle 134"/>
          <p:cNvSpPr>
            <a:spLocks noChangeArrowheads="1"/>
          </p:cNvSpPr>
          <p:nvPr/>
        </p:nvSpPr>
        <p:spPr bwMode="auto">
          <a:xfrm>
            <a:off x="1143506413"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Principal: Contabilidad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36" name="Rectangle 135"/>
          <p:cNvSpPr>
            <a:spLocks noChangeArrowheads="1"/>
          </p:cNvSpPr>
          <p:nvPr/>
        </p:nvSpPr>
        <p:spPr bwMode="auto">
          <a:xfrm>
            <a:off x="521871575" y="167433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Contabilidad de Activos Fijos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37" name="Rectangle 136"/>
          <p:cNvSpPr>
            <a:spLocks noChangeArrowheads="1"/>
          </p:cNvSpPr>
          <p:nvPr/>
        </p:nvSpPr>
        <p:spPr bwMode="auto">
          <a:xfrm>
            <a:off x="377026488" y="2000113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Informes de gestión de Activos, Depreciación lineal y decreciente, Amortización de Pooles,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38" name="Rectangle 137"/>
          <p:cNvSpPr>
            <a:spLocks noChangeArrowheads="1"/>
          </p:cNvSpPr>
          <p:nvPr/>
        </p:nvSpPr>
        <p:spPr bwMode="auto">
          <a:xfrm>
            <a:off x="377026488" y="2100416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documentos, Cuadro de Activos Fijos, Protocolo de desarme o desguace, Informes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39" name="Rectangle 138"/>
          <p:cNvSpPr>
            <a:spLocks noChangeArrowheads="1"/>
          </p:cNvSpPr>
          <p:nvPr/>
        </p:nvSpPr>
        <p:spPr bwMode="auto">
          <a:xfrm>
            <a:off x="377026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paquete de contabilidad permite la valoración, contabilización, enajenaciones de activos fijos,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40" name="Rectangle 139"/>
          <p:cNvSpPr>
            <a:spLocks noChangeArrowheads="1"/>
          </p:cNvSpPr>
          <p:nvPr/>
        </p:nvSpPr>
        <p:spPr bwMode="auto">
          <a:xfrm>
            <a:off x="377026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identificación y contabilización de la depreciación. Todos los datos pertinentes como la fecha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41" name="Rectangle 140"/>
          <p:cNvSpPr>
            <a:spLocks noChangeArrowheads="1"/>
          </p:cNvSpPr>
          <p:nvPr/>
        </p:nvSpPr>
        <p:spPr bwMode="auto">
          <a:xfrm>
            <a:off x="377026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compra, costo y vida útil se pueden almacenar en las tarjetas de sistema correspondiente.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42" name="Rectangle 141"/>
          <p:cNvSpPr>
            <a:spLocks noChangeArrowheads="1"/>
          </p:cNvSpPr>
          <p:nvPr/>
        </p:nvSpPr>
        <p:spPr bwMode="auto">
          <a:xfrm>
            <a:off x="5545677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Contabilidad de Activos fijos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43" name="Rectangle 14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Depreciación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44" name="Rectangle 143"/>
          <p:cNvSpPr>
            <a:spLocks noChangeArrowheads="1"/>
          </p:cNvSpPr>
          <p:nvPr/>
        </p:nvSpPr>
        <p:spPr bwMode="auto">
          <a:xfrm>
            <a:off x="1848405625"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12</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45" name="Rectangle 144"/>
          <p:cNvSpPr>
            <a:spLocks noChangeArrowheads="1"/>
          </p:cNvSpPr>
          <p:nvPr/>
        </p:nvSpPr>
        <p:spPr bwMode="auto">
          <a:xfrm>
            <a:off x="37701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46" name="Rectangle 145"/>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Registro de todos los datos maestros, como los métodos de depreciación,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47" name="Rectangle 146"/>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las especificaciones, los usuarios, ubicaciones, datos de compra,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48" name="Rectangle 147"/>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proveedor, número de serie, valor residual, gráficos y mucho mas.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49" name="Rectangle 148"/>
          <p:cNvSpPr>
            <a:spLocks noChangeArrowheads="1"/>
          </p:cNvSpPr>
          <p:nvPr/>
        </p:nvSpPr>
        <p:spPr bwMode="auto">
          <a:xfrm>
            <a:off x="37701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50" name="Rectangle 149"/>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Cualquier método de depreciación tales como la depreciación inmediata,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51" name="Rectangle 150"/>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depreciación lineal y decreciente, etc. son almacenados.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52" name="Rectangle 151"/>
          <p:cNvSpPr>
            <a:spLocks noChangeArrowheads="1"/>
          </p:cNvSpPr>
          <p:nvPr/>
        </p:nvSpPr>
        <p:spPr bwMode="auto">
          <a:xfrm>
            <a:off x="37701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53" name="Rectangle 152"/>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Registro de todos los datos de movimiento como deducción por desgaste no planeada,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54" name="Rectangle 153"/>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depreciación especial no planeada, Venta, Valor de la amortización parcial y desguace.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55" name="Rectangle 154"/>
          <p:cNvSpPr>
            <a:spLocks noChangeArrowheads="1"/>
          </p:cNvSpPr>
          <p:nvPr/>
        </p:nvSpPr>
        <p:spPr bwMode="auto">
          <a:xfrm>
            <a:off x="37701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56" name="Rectangle 155"/>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Presentación de la depreciación mensual o anual en forma de tabla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57" name="Rectangle 156"/>
          <p:cNvSpPr>
            <a:spLocks noChangeArrowheads="1"/>
          </p:cNvSpPr>
          <p:nvPr/>
        </p:nvSpPr>
        <p:spPr bwMode="auto">
          <a:xfrm>
            <a:off x="37701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58" name="Rectangle 157"/>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Función de Evaluación y Reporte de Activos Fijos.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59" name="Rectangle 158"/>
          <p:cNvSpPr>
            <a:spLocks noChangeArrowheads="1"/>
          </p:cNvSpPr>
          <p:nvPr/>
        </p:nvSpPr>
        <p:spPr bwMode="auto">
          <a:xfrm>
            <a:off x="37701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60" name="Rectangle 159"/>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Manejo de documentos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61" name="Rectangle 160"/>
          <p:cNvSpPr>
            <a:spLocks noChangeArrowheads="1"/>
          </p:cNvSpPr>
          <p:nvPr/>
        </p:nvSpPr>
        <p:spPr bwMode="auto">
          <a:xfrm>
            <a:off x="759044075" y="1332784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paquete principal de Producción cumple con todos los requisitos para el control de la produc</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62" name="Rectangle 161"/>
          <p:cNvSpPr>
            <a:spLocks noChangeArrowheads="1"/>
          </p:cNvSpPr>
          <p:nvPr/>
        </p:nvSpPr>
        <p:spPr bwMode="auto">
          <a:xfrm>
            <a:off x="2147483647" y="1332777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63" name="Rectangle 162"/>
          <p:cNvSpPr>
            <a:spLocks noChangeArrowheads="1"/>
          </p:cNvSpPr>
          <p:nvPr/>
        </p:nvSpPr>
        <p:spPr bwMode="auto">
          <a:xfrm>
            <a:off x="759044075" y="1433087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ción eficiente. Por el aumento de situaciones de competencia, un cálculo exacto se basa en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64" name="Rectangle 163"/>
          <p:cNvSpPr>
            <a:spLocks noChangeArrowheads="1"/>
          </p:cNvSpPr>
          <p:nvPr/>
        </p:nvSpPr>
        <p:spPr bwMode="auto">
          <a:xfrm>
            <a:off x="759044075" y="1533390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competitividad para la mayoría de las empresas. El control de la producción de ZEPHIR permite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65" name="Rectangle 164"/>
          <p:cNvSpPr>
            <a:spLocks noChangeArrowheads="1"/>
          </p:cNvSpPr>
          <p:nvPr/>
        </p:nvSpPr>
        <p:spPr bwMode="auto">
          <a:xfrm>
            <a:off x="759044075" y="163369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información precisa y actual de los recursos existentes en la empresa, a partir del cual se pueden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66" name="Rectangle 165"/>
          <p:cNvSpPr>
            <a:spLocks noChangeArrowheads="1"/>
          </p:cNvSpPr>
          <p:nvPr/>
        </p:nvSpPr>
        <p:spPr bwMode="auto">
          <a:xfrm>
            <a:off x="759044075" y="1733996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derivar las medidas para aumentar la eficacia de su 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67" name="Rectangle 166"/>
          <p:cNvSpPr>
            <a:spLocks noChangeArrowheads="1"/>
          </p:cNvSpPr>
          <p:nvPr/>
        </p:nvSpPr>
        <p:spPr bwMode="auto">
          <a:xfrm>
            <a:off x="689278213"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Principal : 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68" name="Rectangle 167"/>
          <p:cNvSpPr>
            <a:spLocks noChangeArrowheads="1"/>
          </p:cNvSpPr>
          <p:nvPr/>
        </p:nvSpPr>
        <p:spPr bwMode="auto">
          <a:xfrm>
            <a:off x="2147483647"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13</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69" name="Rectangle 168"/>
          <p:cNvSpPr>
            <a:spLocks noChangeArrowheads="1"/>
          </p:cNvSpPr>
          <p:nvPr/>
        </p:nvSpPr>
        <p:spPr bwMode="auto">
          <a:xfrm>
            <a:off x="10930128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70" name="Rectangle 169"/>
          <p:cNvSpPr>
            <a:spLocks noChangeArrowheads="1"/>
          </p:cNvSpPr>
          <p:nvPr/>
        </p:nvSpPr>
        <p:spPr bwMode="auto">
          <a:xfrm>
            <a:off x="1089017063" y="3248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Órdenes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71" name="Rectangle 170"/>
          <p:cNvSpPr>
            <a:spLocks noChangeArrowheads="1"/>
          </p:cNvSpPr>
          <p:nvPr/>
        </p:nvSpPr>
        <p:spPr bwMode="auto">
          <a:xfrm>
            <a:off x="10989071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72" name="Rectangle 171"/>
          <p:cNvSpPr>
            <a:spLocks noChangeArrowheads="1"/>
          </p:cNvSpPr>
          <p:nvPr/>
        </p:nvSpPr>
        <p:spPr bwMode="auto">
          <a:xfrm>
            <a:off x="20871719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Tecnología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73" name="Rectangle 17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Planificación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74" name="Rectangle 17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recursos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75" name="Rectangle 17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Calendario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76" name="Rectangle 17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operacional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77" name="Rectangle 176"/>
          <p:cNvSpPr>
            <a:spLocks noChangeArrowheads="1"/>
          </p:cNvSpPr>
          <p:nvPr/>
        </p:nvSpPr>
        <p:spPr bwMode="auto">
          <a:xfrm>
            <a:off x="2616660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Respons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78" name="Rectangle 17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79" name="Rectangle 17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abilidades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80" name="Rectangle 17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Lista de Pro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81" name="Rectangle 18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82" name="Rectangle 181"/>
          <p:cNvSpPr>
            <a:spLocks noChangeArrowheads="1"/>
          </p:cNvSpPr>
          <p:nvPr/>
        </p:nvSpPr>
        <p:spPr bwMode="auto">
          <a:xfrm>
            <a:off x="2633964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83" name="Rectangle 18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Modelos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84" name="Rectangle 18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Turnos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85" name="Rectangle 184"/>
          <p:cNvSpPr>
            <a:spLocks noChangeArrowheads="1"/>
          </p:cNvSpPr>
          <p:nvPr/>
        </p:nvSpPr>
        <p:spPr bwMode="auto">
          <a:xfrm>
            <a:off x="1566132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Comparación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86" name="Rectangle 185"/>
          <p:cNvSpPr>
            <a:spLocks noChangeArrowheads="1"/>
          </p:cNvSpPr>
          <p:nvPr/>
        </p:nvSpPr>
        <p:spPr bwMode="auto">
          <a:xfrm>
            <a:off x="1574025300" y="425986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real/objetivo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87" name="Rectangle 18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Planeación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88" name="Rectangle 18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Turnos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89" name="Rectangle 188"/>
          <p:cNvSpPr>
            <a:spLocks noChangeArrowheads="1"/>
          </p:cNvSpPr>
          <p:nvPr/>
        </p:nvSpPr>
        <p:spPr bwMode="auto">
          <a:xfrm>
            <a:off x="21431583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Áreas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90" name="Rectangle 18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trabajo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91" name="Rectangle 190"/>
          <p:cNvSpPr>
            <a:spLocks noChangeArrowheads="1"/>
          </p:cNvSpPr>
          <p:nvPr/>
        </p:nvSpPr>
        <p:spPr bwMode="auto">
          <a:xfrm>
            <a:off x="10666142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Tabla de plani-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92" name="Rectangle 191"/>
          <p:cNvSpPr>
            <a:spLocks noChangeArrowheads="1"/>
          </p:cNvSpPr>
          <p:nvPr/>
        </p:nvSpPr>
        <p:spPr bwMode="auto">
          <a:xfrm>
            <a:off x="11780250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ficación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93" name="Rectangle 192"/>
          <p:cNvSpPr>
            <a:spLocks noChangeArrowheads="1"/>
          </p:cNvSpPr>
          <p:nvPr/>
        </p:nvSpPr>
        <p:spPr bwMode="auto">
          <a:xfrm>
            <a:off x="15693771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Preparación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94" name="Rectangle 193"/>
          <p:cNvSpPr>
            <a:spLocks noChangeArrowheads="1"/>
          </p:cNvSpPr>
          <p:nvPr/>
        </p:nvSpPr>
        <p:spPr bwMode="auto">
          <a:xfrm>
            <a:off x="15857489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del trabajo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95" name="Rectangle 19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Tarjetas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96" name="Rectangle 19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recursos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97" name="Rectangle 196"/>
          <p:cNvSpPr>
            <a:spLocks noChangeArrowheads="1"/>
          </p:cNvSpPr>
          <p:nvPr/>
        </p:nvSpPr>
        <p:spPr bwMode="auto">
          <a:xfrm>
            <a:off x="2129763013" y="38300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Maquina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98" name="Rectangle 19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99" name="Rectangle 198"/>
          <p:cNvSpPr>
            <a:spLocks noChangeArrowheads="1"/>
          </p:cNvSpPr>
          <p:nvPr/>
        </p:nvSpPr>
        <p:spPr bwMode="auto">
          <a:xfrm>
            <a:off x="21200792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ria-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00" name="Rectangle 19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Pooles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01" name="Rectangle 20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Tarjeta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02" name="Rectangle 20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Material Reque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03" name="Rectangle 20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04" name="Rectangle 20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rido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05" name="Rectangle 204"/>
          <p:cNvSpPr>
            <a:spLocks noChangeArrowheads="1"/>
          </p:cNvSpPr>
          <p:nvPr/>
        </p:nvSpPr>
        <p:spPr bwMode="auto">
          <a:xfrm>
            <a:off x="16133286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Almacena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06" name="Rectangle 205"/>
          <p:cNvSpPr>
            <a:spLocks noChangeArrowheads="1"/>
          </p:cNvSpPr>
          <p:nvPr/>
        </p:nvSpPr>
        <p:spPr bwMode="auto">
          <a:xfrm>
            <a:off x="19432190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07" name="Rectangle 206"/>
          <p:cNvSpPr>
            <a:spLocks noChangeArrowheads="1"/>
          </p:cNvSpPr>
          <p:nvPr/>
        </p:nvSpPr>
        <p:spPr bwMode="auto">
          <a:xfrm>
            <a:off x="16761380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miento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08" name="Rectangle 207"/>
          <p:cNvSpPr>
            <a:spLocks noChangeArrowheads="1"/>
          </p:cNvSpPr>
          <p:nvPr/>
        </p:nvSpPr>
        <p:spPr bwMode="auto">
          <a:xfrm>
            <a:off x="154287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Administración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09" name="Rectangle 208"/>
          <p:cNvSpPr>
            <a:spLocks noChangeArrowheads="1"/>
          </p:cNvSpPr>
          <p:nvPr/>
        </p:nvSpPr>
        <p:spPr bwMode="auto">
          <a:xfrm>
            <a:off x="21033755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Recursos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10" name="Rectangle 209"/>
          <p:cNvSpPr>
            <a:spLocks noChangeArrowheads="1"/>
          </p:cNvSpPr>
          <p:nvPr/>
        </p:nvSpPr>
        <p:spPr bwMode="auto">
          <a:xfrm>
            <a:off x="10649172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Herramientas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11" name="Rectangle 210"/>
          <p:cNvSpPr>
            <a:spLocks noChangeArrowheads="1"/>
          </p:cNvSpPr>
          <p:nvPr/>
        </p:nvSpPr>
        <p:spPr bwMode="auto">
          <a:xfrm>
            <a:off x="16462851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Mano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12" name="Rectangle 211"/>
          <p:cNvSpPr>
            <a:spLocks noChangeArrowheads="1"/>
          </p:cNvSpPr>
          <p:nvPr/>
        </p:nvSpPr>
        <p:spPr bwMode="auto">
          <a:xfrm>
            <a:off x="15746571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Obra- Pooles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13" name="Rectangle 212"/>
          <p:cNvSpPr>
            <a:spLocks noChangeArrowheads="1"/>
          </p:cNvSpPr>
          <p:nvPr/>
        </p:nvSpPr>
        <p:spPr bwMode="auto">
          <a:xfrm>
            <a:off x="20927726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Fuerza La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14" name="Rectangle 21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15" name="Rectangle 21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boral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16" name="Rectangle 21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Informes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17" name="Rectangle 21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Planificación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18" name="Rectangle 21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las operaciones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19" name="Rectangle 218"/>
          <p:cNvSpPr>
            <a:spLocks noChangeArrowheads="1"/>
          </p:cNvSpPr>
          <p:nvPr/>
        </p:nvSpPr>
        <p:spPr bwMode="auto">
          <a:xfrm>
            <a:off x="1070843363" y="511436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Recolección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20" name="Rectangle 219"/>
          <p:cNvSpPr>
            <a:spLocks noChangeArrowheads="1"/>
          </p:cNvSpPr>
          <p:nvPr/>
        </p:nvSpPr>
        <p:spPr bwMode="auto">
          <a:xfrm>
            <a:off x="12165107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datos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21" name="Rectangle 220"/>
          <p:cNvSpPr>
            <a:spLocks noChangeArrowheads="1"/>
          </p:cNvSpPr>
          <p:nvPr/>
        </p:nvSpPr>
        <p:spPr bwMode="auto">
          <a:xfrm>
            <a:off x="1561479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BDE-Terminal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22" name="Rectangle 221"/>
          <p:cNvSpPr>
            <a:spLocks noChangeArrowheads="1"/>
          </p:cNvSpPr>
          <p:nvPr/>
        </p:nvSpPr>
        <p:spPr bwMode="auto">
          <a:xfrm>
            <a:off x="7376493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base de nuestro PPS son tecnologías consistentes en operaciones con los materiales asociados,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23" name="Rectangle 222"/>
          <p:cNvSpPr>
            <a:spLocks noChangeArrowheads="1"/>
          </p:cNvSpPr>
          <p:nvPr/>
        </p:nvSpPr>
        <p:spPr bwMode="auto">
          <a:xfrm>
            <a:off x="7376493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recursos de maquinaria y personal o subconjuntos . Puede ser receptivo, pero también por medio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24" name="Rectangle 223"/>
          <p:cNvSpPr>
            <a:spLocks noChangeArrowheads="1"/>
          </p:cNvSpPr>
          <p:nvPr/>
        </p:nvSpPr>
        <p:spPr bwMode="auto">
          <a:xfrm>
            <a:off x="7376493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dispositivos y módulos mecánicos o electrónicos. Con un cálculo de gran alcance, puede valorar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25" name="Rectangle 224"/>
          <p:cNvSpPr>
            <a:spLocks noChangeArrowheads="1"/>
          </p:cNvSpPr>
          <p:nvPr/>
        </p:nvSpPr>
        <p:spPr bwMode="auto">
          <a:xfrm>
            <a:off x="737649338" y="626500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las tecnologías y los artículos de producción en cualquier número de elementos y condiciones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26" name="Rectangle 225"/>
          <p:cNvSpPr>
            <a:spLocks noChangeArrowheads="1"/>
          </p:cNvSpPr>
          <p:nvPr/>
        </p:nvSpPr>
        <p:spPr bwMode="auto">
          <a:xfrm>
            <a:off x="7376493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compra. ZEPHIR tiene un manejo claro de la fabricación. En la sala de control verá planificada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27" name="Rectangle 226"/>
          <p:cNvSpPr>
            <a:spLocks noChangeArrowheads="1"/>
          </p:cNvSpPr>
          <p:nvPr/>
        </p:nvSpPr>
        <p:spPr bwMode="auto">
          <a:xfrm>
            <a:off x="7376493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controlada una producción de órdenes, así como la utilización de los recursos en cualquier mo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28" name="Rectangle 22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29" name="Rectangle 228"/>
          <p:cNvSpPr>
            <a:spLocks noChangeArrowheads="1"/>
          </p:cNvSpPr>
          <p:nvPr/>
        </p:nvSpPr>
        <p:spPr bwMode="auto">
          <a:xfrm>
            <a:off x="737649338" y="656591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mento.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30" name="Rectangle 22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31" name="Rectangle 230"/>
          <p:cNvSpPr>
            <a:spLocks noChangeArrowheads="1"/>
          </p:cNvSpPr>
          <p:nvPr/>
        </p:nvSpPr>
        <p:spPr bwMode="auto">
          <a:xfrm>
            <a:off x="1038175788"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Principal : 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32" name="Rectangle 231"/>
          <p:cNvSpPr>
            <a:spLocks noChangeArrowheads="1"/>
          </p:cNvSpPr>
          <p:nvPr/>
        </p:nvSpPr>
        <p:spPr bwMode="auto">
          <a:xfrm>
            <a:off x="141192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33" name="Rectangle 232"/>
          <p:cNvSpPr>
            <a:spLocks noChangeArrowheads="1"/>
          </p:cNvSpPr>
          <p:nvPr/>
        </p:nvSpPr>
        <p:spPr bwMode="auto">
          <a:xfrm>
            <a:off x="500470488" y="1492634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Planificación de Capacidad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34" name="Rectangle 233"/>
          <p:cNvSpPr>
            <a:spLocks noChangeArrowheads="1"/>
          </p:cNvSpPr>
          <p:nvPr/>
        </p:nvSpPr>
        <p:spPr bwMode="auto">
          <a:xfrm>
            <a:off x="352337688" y="1719868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Planificación, Estación de control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35" name="Rectangle 234"/>
          <p:cNvSpPr>
            <a:spLocks noChangeArrowheads="1"/>
          </p:cNvSpPr>
          <p:nvPr/>
        </p:nvSpPr>
        <p:spPr bwMode="auto">
          <a:xfrm>
            <a:off x="352337688" y="1979015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el paquete adicional de planificación de la capacidad, puede Usted planear los recursos 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36" name="Rectangle 235"/>
          <p:cNvSpPr>
            <a:spLocks noChangeArrowheads="1"/>
          </p:cNvSpPr>
          <p:nvPr/>
        </p:nvSpPr>
        <p:spPr bwMode="auto">
          <a:xfrm>
            <a:off x="2147483647" y="1979015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37" name="Rectangle 236"/>
          <p:cNvSpPr>
            <a:spLocks noChangeArrowheads="1"/>
          </p:cNvSpPr>
          <p:nvPr/>
        </p:nvSpPr>
        <p:spPr bwMode="auto">
          <a:xfrm>
            <a:off x="352337688" y="2079326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pendiendo de las ofertas y la fabricación. Obtener una visión general de las relaciones lógicas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38" name="Rectangle 237"/>
          <p:cNvSpPr>
            <a:spLocks noChangeArrowheads="1"/>
          </p:cNvSpPr>
          <p:nvPr/>
        </p:nvSpPr>
        <p:spPr bwMode="auto">
          <a:xfrm>
            <a:off x="3523376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temporales y optimizar las órdenes en el proceso de producción.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39" name="Rectangle 238"/>
          <p:cNvSpPr>
            <a:spLocks noChangeArrowheads="1"/>
          </p:cNvSpPr>
          <p:nvPr/>
        </p:nvSpPr>
        <p:spPr bwMode="auto">
          <a:xfrm>
            <a:off x="15146543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Estación de control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40" name="Rectangle 23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Planificación de Operaciones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41" name="Rectangle 240"/>
          <p:cNvSpPr>
            <a:spLocks noChangeArrowheads="1"/>
          </p:cNvSpPr>
          <p:nvPr/>
        </p:nvSpPr>
        <p:spPr bwMode="auto">
          <a:xfrm>
            <a:off x="1848405625"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14</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42" name="Rectangle 241"/>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planificación de operaciones forma una cla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43" name="Rectangle 242"/>
          <p:cNvSpPr>
            <a:spLocks noChangeArrowheads="1"/>
          </p:cNvSpPr>
          <p:nvPr/>
        </p:nvSpPr>
        <p:spPr bwMode="auto">
          <a:xfrm>
            <a:off x="18479039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44" name="Rectangle 243"/>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sificación cronológica de los recursos dentro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45" name="Rectangle 244"/>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una orden de presentación de pedidos sin tener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46" name="Rectangle 245"/>
          <p:cNvSpPr>
            <a:spLocks noChangeArrowheads="1"/>
          </p:cNvSpPr>
          <p:nvPr/>
        </p:nvSpPr>
        <p:spPr bwMode="auto">
          <a:xfrm>
            <a:off x="381979488" y="526962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cuenta la competencia. Esto es adecuado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47" name="Rectangle 246"/>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para estimar el tiempo de procesamiento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48" name="Rectangle 247"/>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función del modelo de turnos seleccionados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49" name="Rectangle 248"/>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horas de trabajo disponibles.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50" name="Rectangle 249"/>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consola de uso de los recursos de todos los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51" name="Rectangle 250"/>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pedidos se presenta en forma de un gráfico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52" name="Rectangle 251"/>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barras. La utilización de recursos y los detalles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53" name="Rectangle 252"/>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sobre las órdenes pueden ser leídos. Es posible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54" name="Rectangle 253"/>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mover las operaciones individuales u órdenes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55" name="Rectangle 254"/>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producción completas, o reprogramar otros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56" name="Rectangle 255"/>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recursos. Por otra parte, los pedidos se pueden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57" name="Rectangle 256"/>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ver y editar en los servicios de terceros.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58" name="Rectangle 257"/>
          <p:cNvSpPr>
            <a:spLocks noChangeArrowheads="1"/>
          </p:cNvSpPr>
          <p:nvPr/>
        </p:nvSpPr>
        <p:spPr bwMode="auto">
          <a:xfrm>
            <a:off x="2147483647"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15</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59" name="Rectangle 258"/>
          <p:cNvSpPr>
            <a:spLocks noChangeArrowheads="1"/>
          </p:cNvSpPr>
          <p:nvPr/>
        </p:nvSpPr>
        <p:spPr bwMode="auto">
          <a:xfrm>
            <a:off x="962155175" y="148478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Gestión de Calidad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60" name="Rectangle 259"/>
          <p:cNvSpPr>
            <a:spLocks noChangeArrowheads="1"/>
          </p:cNvSpPr>
          <p:nvPr/>
        </p:nvSpPr>
        <p:spPr bwMode="auto">
          <a:xfrm>
            <a:off x="748185575" y="1779122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Prueba de tecnologías, Gestión de equipos de medición, Control de calidad de mercancías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61" name="Rectangle 260"/>
          <p:cNvSpPr>
            <a:spLocks noChangeArrowheads="1"/>
          </p:cNvSpPr>
          <p:nvPr/>
        </p:nvSpPr>
        <p:spPr bwMode="auto">
          <a:xfrm>
            <a:off x="748185575" y="1879425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entrantes y salientes, Gestión de calidad en la producción, Evaluación de proveedores,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62" name="Rectangle 261"/>
          <p:cNvSpPr>
            <a:spLocks noChangeArrowheads="1"/>
          </p:cNvSpPr>
          <p:nvPr/>
        </p:nvSpPr>
        <p:spPr bwMode="auto">
          <a:xfrm>
            <a:off x="748185575" y="1979728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estadísticas.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63" name="Rectangle 262"/>
          <p:cNvSpPr>
            <a:spLocks noChangeArrowheads="1"/>
          </p:cNvSpPr>
          <p:nvPr/>
        </p:nvSpPr>
        <p:spPr bwMode="auto">
          <a:xfrm>
            <a:off x="748185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gestión de la calidad juega cada vez más un importante papel en la circulación de mercancías,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64" name="Rectangle 263"/>
          <p:cNvSpPr>
            <a:spLocks noChangeArrowheads="1"/>
          </p:cNvSpPr>
          <p:nvPr/>
        </p:nvSpPr>
        <p:spPr bwMode="auto">
          <a:xfrm>
            <a:off x="748185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sobre todo en la producción. Con nuestro módulo de GC , está usted capacitado completamente para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65" name="Rectangle 264"/>
          <p:cNvSpPr>
            <a:spLocks noChangeArrowheads="1"/>
          </p:cNvSpPr>
          <p:nvPr/>
        </p:nvSpPr>
        <p:spPr bwMode="auto">
          <a:xfrm>
            <a:off x="748185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controlar la entrada y salida de artículos en términos de calidad en el proceso de la producción. Basado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66" name="Rectangle 265"/>
          <p:cNvSpPr>
            <a:spLocks noChangeArrowheads="1"/>
          </p:cNvSpPr>
          <p:nvPr/>
        </p:nvSpPr>
        <p:spPr bwMode="auto">
          <a:xfrm>
            <a:off x="748185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las pruebas creadas individualmente, cada producto, ya sea en compra o venta se comprueba para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67" name="Rectangle 266"/>
          <p:cNvSpPr>
            <a:spLocks noChangeArrowheads="1"/>
          </p:cNvSpPr>
          <p:nvPr/>
        </p:nvSpPr>
        <p:spPr bwMode="auto">
          <a:xfrm>
            <a:off x="748185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cualquier número de parámetros. Si el 100% - o por muestreo, todos los resultados de medición están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68" name="Rectangle 267"/>
          <p:cNvSpPr>
            <a:spLocks noChangeArrowheads="1"/>
          </p:cNvSpPr>
          <p:nvPr/>
        </p:nvSpPr>
        <p:spPr bwMode="auto">
          <a:xfrm>
            <a:off x="748185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disponibles en el futuro para quejas, evaluación de proveedores o correcciones en la 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69" name="Rectangle 268"/>
          <p:cNvSpPr>
            <a:spLocks noChangeArrowheads="1"/>
          </p:cNvSpPr>
          <p:nvPr/>
        </p:nvSpPr>
        <p:spPr bwMode="auto">
          <a:xfrm>
            <a:off x="2147483647" y="282732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Calidad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70" name="Rectangle 269"/>
          <p:cNvSpPr>
            <a:spLocks noChangeArrowheads="1"/>
          </p:cNvSpPr>
          <p:nvPr/>
        </p:nvSpPr>
        <p:spPr bwMode="auto">
          <a:xfrm>
            <a:off x="881835613"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Gestión de Calidad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71" name="Rectangle 270"/>
          <p:cNvSpPr>
            <a:spLocks noChangeArrowheads="1"/>
          </p:cNvSpPr>
          <p:nvPr/>
        </p:nvSpPr>
        <p:spPr bwMode="auto">
          <a:xfrm>
            <a:off x="11499500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Pedido de Prueba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72" name="Rectangle 271"/>
          <p:cNvSpPr>
            <a:spLocks noChangeArrowheads="1"/>
          </p:cNvSpPr>
          <p:nvPr/>
        </p:nvSpPr>
        <p:spPr bwMode="auto">
          <a:xfrm>
            <a:off x="11567207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Medio de Control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73" name="Rectangle 27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 de Inspección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74" name="Rectangle 27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Instrucciones de Inspección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75" name="Rectangle 274"/>
          <p:cNvSpPr>
            <a:spLocks noChangeArrowheads="1"/>
          </p:cNvSpPr>
          <p:nvPr/>
        </p:nvSpPr>
        <p:spPr bwMode="auto">
          <a:xfrm>
            <a:off x="214388700"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Referencias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76" name="Rectangle 275"/>
          <p:cNvSpPr>
            <a:spLocks noChangeArrowheads="1"/>
          </p:cNvSpPr>
          <p:nvPr/>
        </p:nvSpPr>
        <p:spPr bwMode="auto">
          <a:xfrm>
            <a:off x="1848405625"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16</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77" name="Rectangle 276"/>
          <p:cNvSpPr>
            <a:spLocks noChangeArrowheads="1"/>
          </p:cNvSpPr>
          <p:nvPr/>
        </p:nvSpPr>
        <p:spPr bwMode="auto">
          <a:xfrm>
            <a:off x="517790113" y="1682227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78" name="Rectangle 277"/>
          <p:cNvSpPr>
            <a:spLocks noChangeArrowheads="1"/>
          </p:cNvSpPr>
          <p:nvPr/>
        </p:nvSpPr>
        <p:spPr bwMode="auto">
          <a:xfrm>
            <a:off x="764792413" y="1682227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TI Empresa de sistema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79" name="Rectangle 278"/>
          <p:cNvSpPr>
            <a:spLocks noChangeArrowheads="1"/>
          </p:cNvSpPr>
          <p:nvPr/>
        </p:nvSpPr>
        <p:spPr bwMode="auto">
          <a:xfrm>
            <a:off x="2075524488" y="246260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80" name="Rectangle 279"/>
          <p:cNvSpPr>
            <a:spLocks noChangeArrowheads="1"/>
          </p:cNvSpPr>
          <p:nvPr/>
        </p:nvSpPr>
        <p:spPr bwMode="auto">
          <a:xfrm>
            <a:off x="2147483647" y="246260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Mecanizado de plástico, acabado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81" name="Rectangle 28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superficial, fresado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82" name="Rectangle 281"/>
          <p:cNvSpPr>
            <a:spLocks noChangeArrowheads="1"/>
          </p:cNvSpPr>
          <p:nvPr/>
        </p:nvSpPr>
        <p:spPr bwMode="auto">
          <a:xfrm>
            <a:off x="1994447688" y="1706002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83" name="Rectangle 282"/>
          <p:cNvSpPr>
            <a:spLocks noChangeArrowheads="1"/>
          </p:cNvSpPr>
          <p:nvPr/>
        </p:nvSpPr>
        <p:spPr bwMode="auto">
          <a:xfrm>
            <a:off x="2147483647" y="1706002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Elaboración de Productductos Òpticos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84" name="Rectangle 283"/>
          <p:cNvSpPr>
            <a:spLocks noChangeArrowheads="1"/>
          </p:cNvSpPr>
          <p:nvPr/>
        </p:nvSpPr>
        <p:spPr bwMode="auto">
          <a:xfrm>
            <a:off x="19087004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85" name="Rectangle 284"/>
          <p:cNvSpPr>
            <a:spLocks noChangeArrowheads="1"/>
          </p:cNvSpPr>
          <p:nvPr/>
        </p:nvSpPr>
        <p:spPr bwMode="auto">
          <a:xfrm>
            <a:off x="2159508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Tecnología Médica, Chips- Microfluidos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86" name="Rectangle 285"/>
          <p:cNvSpPr>
            <a:spLocks noChangeArrowheads="1"/>
          </p:cNvSpPr>
          <p:nvPr/>
        </p:nvSpPr>
        <p:spPr bwMode="auto">
          <a:xfrm>
            <a:off x="2090639075" y="341834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87" name="Rectangle 286"/>
          <p:cNvSpPr>
            <a:spLocks noChangeArrowheads="1"/>
          </p:cNvSpPr>
          <p:nvPr/>
        </p:nvSpPr>
        <p:spPr bwMode="auto">
          <a:xfrm>
            <a:off x="2147483647" y="341834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Piezas de precisión, Mecánica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88" name="Rectangle 28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precisión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89" name="Rectangle 288"/>
          <p:cNvSpPr>
            <a:spLocks noChangeArrowheads="1"/>
          </p:cNvSpPr>
          <p:nvPr/>
        </p:nvSpPr>
        <p:spPr bwMode="auto">
          <a:xfrm>
            <a:off x="2760011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90" name="Rectangle 289"/>
          <p:cNvSpPr>
            <a:spLocks noChangeArrowheads="1"/>
          </p:cNvSpPr>
          <p:nvPr/>
        </p:nvSpPr>
        <p:spPr bwMode="auto">
          <a:xfrm>
            <a:off x="5229987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Tubos de protección de cable, tuberías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91" name="Rectangle 290"/>
          <p:cNvSpPr>
            <a:spLocks noChangeArrowheads="1"/>
          </p:cNvSpPr>
          <p:nvPr/>
        </p:nvSpPr>
        <p:spPr bwMode="auto">
          <a:xfrm>
            <a:off x="93573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plástico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92" name="Rectangle 291"/>
          <p:cNvSpPr>
            <a:spLocks noChangeArrowheads="1"/>
          </p:cNvSpPr>
          <p:nvPr/>
        </p:nvSpPr>
        <p:spPr bwMode="auto">
          <a:xfrm>
            <a:off x="20605400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93" name="Rectangle 29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Sistemas eléctricos, Sistemas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94" name="Rectangle 29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control, Automatización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95" name="Rectangle 294"/>
          <p:cNvSpPr>
            <a:spLocks noChangeArrowheads="1"/>
          </p:cNvSpPr>
          <p:nvPr/>
        </p:nvSpPr>
        <p:spPr bwMode="auto">
          <a:xfrm>
            <a:off x="324159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96" name="Rectangle 295"/>
          <p:cNvSpPr>
            <a:spLocks noChangeArrowheads="1"/>
          </p:cNvSpPr>
          <p:nvPr/>
        </p:nvSpPr>
        <p:spPr bwMode="auto">
          <a:xfrm>
            <a:off x="5711571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Electrotécnica, Producción de Equipos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97" name="Rectangle 296"/>
          <p:cNvSpPr>
            <a:spLocks noChangeArrowheads="1"/>
          </p:cNvSpPr>
          <p:nvPr/>
        </p:nvSpPr>
        <p:spPr bwMode="auto">
          <a:xfrm>
            <a:off x="680896213" y="564602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Sistemas complejos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98" name="Rectangle 297"/>
          <p:cNvSpPr>
            <a:spLocks noChangeArrowheads="1"/>
          </p:cNvSpPr>
          <p:nvPr/>
        </p:nvSpPr>
        <p:spPr bwMode="auto">
          <a:xfrm>
            <a:off x="2002475675" y="638675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299" name="Rectangle 298"/>
          <p:cNvSpPr>
            <a:spLocks noChangeArrowheads="1"/>
          </p:cNvSpPr>
          <p:nvPr/>
        </p:nvSpPr>
        <p:spPr bwMode="auto">
          <a:xfrm>
            <a:off x="2147483647" y="638675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Procesamiento de metales, trata-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00" name="Rectangle 299"/>
          <p:cNvSpPr>
            <a:spLocks noChangeArrowheads="1"/>
          </p:cNvSpPr>
          <p:nvPr/>
        </p:nvSpPr>
        <p:spPr bwMode="auto">
          <a:xfrm>
            <a:off x="20024756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miento de superficies, Tecnología CAD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01" name="Rectangle 30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www.axxo-design.de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02" name="Rectangle 301"/>
          <p:cNvSpPr>
            <a:spLocks noChangeArrowheads="1"/>
          </p:cNvSpPr>
          <p:nvPr/>
        </p:nvSpPr>
        <p:spPr bwMode="auto">
          <a:xfrm>
            <a:off x="2147483647" y="180281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www.micros-optik.com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03" name="Rectangle 302"/>
          <p:cNvSpPr>
            <a:spLocks noChangeArrowheads="1"/>
          </p:cNvSpPr>
          <p:nvPr/>
        </p:nvSpPr>
        <p:spPr bwMode="auto">
          <a:xfrm>
            <a:off x="788369963" y="179685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www.jendata.de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04" name="Rectangle 30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www.langer-jena.de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05" name="Rectangle 304"/>
          <p:cNvSpPr>
            <a:spLocks noChangeArrowheads="1"/>
          </p:cNvSpPr>
          <p:nvPr/>
        </p:nvSpPr>
        <p:spPr bwMode="auto">
          <a:xfrm>
            <a:off x="6860333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www.moore-gmbh.de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06" name="Rectangle 305"/>
          <p:cNvSpPr>
            <a:spLocks noChangeArrowheads="1"/>
          </p:cNvSpPr>
          <p:nvPr/>
        </p:nvSpPr>
        <p:spPr bwMode="auto">
          <a:xfrm>
            <a:off x="724281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www.sk-tronic.com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07" name="Rectangle 30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www.sas-jena.com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08" name="Rectangle 307"/>
          <p:cNvSpPr>
            <a:spLocks noChangeArrowheads="1"/>
          </p:cNvSpPr>
          <p:nvPr/>
        </p:nvSpPr>
        <p:spPr bwMode="auto">
          <a:xfrm>
            <a:off x="2147483647" y="658342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www.cbv-blech.de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09" name="Rectangle 30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Langer Metall &amp; Werkzeug</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10" name="Rectangle 309"/>
          <p:cNvSpPr>
            <a:spLocks noChangeArrowheads="1"/>
          </p:cNvSpPr>
          <p:nvPr/>
        </p:nvSpPr>
        <p:spPr bwMode="auto">
          <a:xfrm>
            <a:off x="293614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GbR</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11" name="Rectangle 310"/>
          <p:cNvSpPr>
            <a:spLocks noChangeArrowheads="1"/>
          </p:cNvSpPr>
          <p:nvPr/>
        </p:nvSpPr>
        <p:spPr bwMode="auto">
          <a:xfrm>
            <a:off x="772042525" y="653684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www.hs-anhalt.de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12" name="Rectangle 311"/>
          <p:cNvSpPr>
            <a:spLocks noChangeArrowheads="1"/>
          </p:cNvSpPr>
          <p:nvPr/>
        </p:nvSpPr>
        <p:spPr bwMode="auto">
          <a:xfrm>
            <a:off x="3781202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13" name="Rectangle 312"/>
          <p:cNvSpPr>
            <a:spLocks noChangeArrowheads="1"/>
          </p:cNvSpPr>
          <p:nvPr/>
        </p:nvSpPr>
        <p:spPr bwMode="auto">
          <a:xfrm>
            <a:off x="625122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Centro de Enseñanza (Àrea: EMW)</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14" name="Rectangle 313"/>
          <p:cNvSpPr>
            <a:spLocks noChangeArrowheads="1"/>
          </p:cNvSpPr>
          <p:nvPr/>
        </p:nvSpPr>
        <p:spPr bwMode="auto">
          <a:xfrm>
            <a:off x="932576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Hochschule Anhalt (FH)</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15" name="Rectangle 314"/>
          <p:cNvSpPr>
            <a:spLocks noChangeArrowheads="1"/>
          </p:cNvSpPr>
          <p:nvPr/>
        </p:nvSpPr>
        <p:spPr bwMode="auto">
          <a:xfrm>
            <a:off x="9371298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Anhalt University of Applied Sciences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16" name="Rectangle 31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www.microfluidic-chipshop.com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17" name="Rectangle 316"/>
          <p:cNvSpPr>
            <a:spLocks noChangeArrowheads="1"/>
          </p:cNvSpPr>
          <p:nvPr/>
        </p:nvSpPr>
        <p:spPr bwMode="auto">
          <a:xfrm>
            <a:off x="4806918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18" name="Rectangle 317"/>
          <p:cNvSpPr>
            <a:spLocks noChangeArrowheads="1"/>
          </p:cNvSpPr>
          <p:nvPr/>
        </p:nvSpPr>
        <p:spPr bwMode="auto">
          <a:xfrm>
            <a:off x="7276941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Transformación del plástico,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19" name="Rectangle 318"/>
          <p:cNvSpPr>
            <a:spLocks noChangeArrowheads="1"/>
          </p:cNvSpPr>
          <p:nvPr/>
        </p:nvSpPr>
        <p:spPr bwMode="auto">
          <a:xfrm>
            <a:off x="4806918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Moldeo por inyección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20" name="Rectangle 319"/>
          <p:cNvSpPr>
            <a:spLocks noChangeArrowheads="1"/>
          </p:cNvSpPr>
          <p:nvPr/>
        </p:nvSpPr>
        <p:spPr bwMode="auto">
          <a:xfrm>
            <a:off x="7490729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www.3p-plastic.de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21" name="Rectangle 320"/>
          <p:cNvSpPr>
            <a:spLocks noChangeArrowheads="1"/>
          </p:cNvSpPr>
          <p:nvPr/>
        </p:nvSpPr>
        <p:spPr bwMode="auto">
          <a:xfrm>
            <a:off x="19651218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22" name="Rectangle 32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Piezas torneadas de precisión, Fresado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23" name="Rectangle 32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CNC</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24" name="Rectangle 32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www.pad-jena.de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25" name="Rectangle 324"/>
          <p:cNvSpPr>
            <a:spLocks noChangeArrowheads="1"/>
          </p:cNvSpPr>
          <p:nvPr/>
        </p:nvSpPr>
        <p:spPr bwMode="auto">
          <a:xfrm>
            <a:off x="23469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26" name="Rectangle 325"/>
          <p:cNvSpPr>
            <a:spLocks noChangeArrowheads="1"/>
          </p:cNvSpPr>
          <p:nvPr/>
        </p:nvSpPr>
        <p:spPr bwMode="auto">
          <a:xfrm>
            <a:off x="460243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Construcción de herramientas para fundi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27" name="Rectangle 326"/>
          <p:cNvSpPr>
            <a:spLocks noChangeArrowheads="1"/>
          </p:cNvSpPr>
          <p:nvPr/>
        </p:nvSpPr>
        <p:spPr bwMode="auto">
          <a:xfrm>
            <a:off x="23469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ción a presión y moldeo por inyección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28" name="Rectangle 327"/>
          <p:cNvSpPr>
            <a:spLocks noChangeArrowheads="1"/>
          </p:cNvSpPr>
          <p:nvPr/>
        </p:nvSpPr>
        <p:spPr bwMode="auto">
          <a:xfrm>
            <a:off x="7123223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www.hema-jena.de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29" name="Rectangle 328"/>
          <p:cNvSpPr>
            <a:spLocks noChangeArrowheads="1"/>
          </p:cNvSpPr>
          <p:nvPr/>
        </p:nvSpPr>
        <p:spPr bwMode="auto">
          <a:xfrm>
            <a:off x="3929030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30" name="Rectangle 329"/>
          <p:cNvSpPr>
            <a:spLocks noChangeArrowheads="1"/>
          </p:cNvSpPr>
          <p:nvPr/>
        </p:nvSpPr>
        <p:spPr bwMode="auto">
          <a:xfrm>
            <a:off x="63357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Instalación y mantejo de aparatos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31" name="Rectangle 330"/>
          <p:cNvSpPr>
            <a:spLocks noChangeArrowheads="1"/>
          </p:cNvSpPr>
          <p:nvPr/>
        </p:nvSpPr>
        <p:spPr bwMode="auto">
          <a:xfrm>
            <a:off x="4073921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electrotecnicos y de climatización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32" name="Rectangle 331"/>
          <p:cNvSpPr>
            <a:spLocks noChangeArrowheads="1"/>
          </p:cNvSpPr>
          <p:nvPr/>
        </p:nvSpPr>
        <p:spPr bwMode="auto">
          <a:xfrm>
            <a:off x="7096347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www.gk-fullservice.de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33" name="Rectangle 332"/>
          <p:cNvSpPr>
            <a:spLocks noChangeArrowheads="1"/>
          </p:cNvSpPr>
          <p:nvPr/>
        </p:nvSpPr>
        <p:spPr bwMode="auto">
          <a:xfrm>
            <a:off x="389709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GK Fullservice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34" name="Rectangle 333"/>
          <p:cNvSpPr>
            <a:spLocks noChangeArrowheads="1"/>
          </p:cNvSpPr>
          <p:nvPr/>
        </p:nvSpPr>
        <p:spPr bwMode="auto">
          <a:xfrm>
            <a:off x="784952075"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Casos Prácticos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35" name="Rectangle 334"/>
          <p:cNvSpPr>
            <a:spLocks noChangeArrowheads="1"/>
          </p:cNvSpPr>
          <p:nvPr/>
        </p:nvSpPr>
        <p:spPr bwMode="auto">
          <a:xfrm>
            <a:off x="630501025" y="163972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empresa de fabricación CBV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36" name="Rectangle 335"/>
          <p:cNvSpPr>
            <a:spLocks noChangeArrowheads="1"/>
          </p:cNvSpPr>
          <p:nvPr/>
        </p:nvSpPr>
        <p:spPr bwMode="auto">
          <a:xfrm>
            <a:off x="630501025" y="1740025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Blechbearbeitung GmbH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37" name="Rectangle 336"/>
          <p:cNvSpPr>
            <a:spLocks noChangeArrowheads="1"/>
          </p:cNvSpPr>
          <p:nvPr/>
        </p:nvSpPr>
        <p:spPr bwMode="auto">
          <a:xfrm>
            <a:off x="630501025" y="1840328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Turingia utilizó en el pasado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38" name="Rectangle 337"/>
          <p:cNvSpPr>
            <a:spLocks noChangeArrowheads="1"/>
          </p:cNvSpPr>
          <p:nvPr/>
        </p:nvSpPr>
        <p:spPr bwMode="auto">
          <a:xfrm>
            <a:off x="630501025" y="1940631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ERP System Hero Work.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39" name="Rectangle 338"/>
          <p:cNvSpPr>
            <a:spLocks noChangeArrowheads="1"/>
          </p:cNvSpPr>
          <p:nvPr/>
        </p:nvSpPr>
        <p:spPr bwMode="auto">
          <a:xfrm>
            <a:off x="630501025" y="2040934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Este Software no pudo mantenerse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40" name="Rectangle 339"/>
          <p:cNvSpPr>
            <a:spLocks noChangeArrowheads="1"/>
          </p:cNvSpPr>
          <p:nvPr/>
        </p:nvSpPr>
        <p:spPr bwMode="auto">
          <a:xfrm>
            <a:off x="630501025" y="2141237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 día con la flexibilidad en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41" name="Rectangle 340"/>
          <p:cNvSpPr>
            <a:spLocks noChangeArrowheads="1"/>
          </p:cNvSpPr>
          <p:nvPr/>
        </p:nvSpPr>
        <p:spPr bwMode="auto">
          <a:xfrm>
            <a:off x="630501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calculación y elaboración de ofertas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42" name="Rectangle 341"/>
          <p:cNvSpPr>
            <a:spLocks noChangeArrowheads="1"/>
          </p:cNvSpPr>
          <p:nvPr/>
        </p:nvSpPr>
        <p:spPr bwMode="auto">
          <a:xfrm>
            <a:off x="630501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frente a la fuerte demanda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43" name="Rectangle 342"/>
          <p:cNvSpPr>
            <a:spLocks noChangeArrowheads="1"/>
          </p:cNvSpPr>
          <p:nvPr/>
        </p:nvSpPr>
        <p:spPr bwMode="auto">
          <a:xfrm>
            <a:off x="630501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clientes.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44" name="Rectangle 343"/>
          <p:cNvSpPr>
            <a:spLocks noChangeArrowheads="1"/>
          </p:cNvSpPr>
          <p:nvPr/>
        </p:nvSpPr>
        <p:spPr bwMode="auto">
          <a:xfrm>
            <a:off x="630501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particular</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45" name="Rectangle 344"/>
          <p:cNvSpPr>
            <a:spLocks noChangeArrowheads="1"/>
          </p:cNvSpPr>
          <p:nvPr/>
        </p:nvSpPr>
        <p:spPr bwMode="auto">
          <a:xfrm>
            <a:off x="13750401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limitado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46" name="Rectangle 345"/>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número de escalas de cantidad, que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47" name="Rectangle 346"/>
          <p:cNvSpPr>
            <a:spLocks noChangeArrowheads="1"/>
          </p:cNvSpPr>
          <p:nvPr/>
        </p:nvSpPr>
        <p:spPr bwMode="auto">
          <a:xfrm>
            <a:off x="630483563" y="281779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podría ser calculado y ofrecido al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48" name="Rectangle 347"/>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mismo tiempo, fue percibido como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49" name="Rectangle 348"/>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una barrera. El Crecimiento rápido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50" name="Rectangle 349"/>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la empresa conectado al aumento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51" name="Rectangle 350"/>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clientes, pedidos y servicios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52" name="Rectangle 351"/>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cooperación eran requeridos para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53" name="Rectangle 352"/>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sistema más moderno y más poderoso.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54" name="Rectangle 353"/>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Futuras desiciones de negocios debían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55" name="Rectangle 354"/>
          <p:cNvSpPr>
            <a:spLocks noChangeArrowheads="1"/>
          </p:cNvSpPr>
          <p:nvPr/>
        </p:nvSpPr>
        <p:spPr bwMode="auto">
          <a:xfrm>
            <a:off x="630483563" y="345989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ser posibles con base a los indicadores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56" name="Rectangle 355"/>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económicos dentro del sistema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57" name="Rectangle 356"/>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ERP. Aquí, fue anhelada la integración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58" name="Rectangle 357"/>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la contabilidad en el sistema total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59" name="Rectangle 358"/>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para lograr una mayor transparencia,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60" name="Rectangle 359"/>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así como ahorro en el control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61" name="Rectangle 360"/>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costos; por supuesto, pudo usarse las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62" name="Rectangle 361"/>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tecnologías modernas y seguras en el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63" name="Rectangle 362"/>
          <p:cNvSpPr>
            <a:spLocks noChangeArrowheads="1"/>
          </p:cNvSpPr>
          <p:nvPr/>
        </p:nvSpPr>
        <p:spPr bwMode="auto">
          <a:xfrm>
            <a:off x="630483563" y="410200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futuro. Puntos importantes fueron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64" name="Rectangle 363"/>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Soporte sencillo, un contacto rápido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65" name="Rectangle 364"/>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 los fabricantes y distribuidores, así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66" name="Rectangle 365"/>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como un modelo de licencia simple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67" name="Rectangle 366"/>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justo.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68" name="Rectangle 367"/>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CBV se decidió en Octubre de 2006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69" name="Rectangle 368"/>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por la utilización de ZEPHIR Avenue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70" name="Rectangle 369"/>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(fabricante JENTECH AG), con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71" name="Rectangle 370"/>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aquisición del paquete principal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72" name="Rectangle 371"/>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Recursos Empresariales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73" name="Rectangle 372"/>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Contabilidad, iniciando su productividad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74" name="Rectangle 373"/>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partir de 01.01.2007 como primera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75" name="Rectangle 374"/>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etapa de desarrollo . El módulo de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76" name="Rectangle 375"/>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 PPS así como la BDE con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77" name="Rectangle 376"/>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Terminal industrial DET4000 comenzó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78" name="Rectangle 377"/>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mediados del 2007.</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79" name="Rectangle 378"/>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principal ventaja del nuevo sistema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80" name="Rectangle 379"/>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 el cálculo diferencial. Por lo tanto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81" name="Rectangle 380"/>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 posible determinar el costo real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82" name="Rectangle 381"/>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cálculo de la oferta de la empresa.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83" name="Rectangle 382"/>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 todos estos precios adicionales,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84" name="Rectangle 383"/>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 obtiene el precio final del Producto.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85" name="Rectangle 384"/>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 base al tipo de Calculación, se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86" name="Rectangle 385"/>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pueden formar los precios de venta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87" name="Rectangle 386"/>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dependiendo de varios factores como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88" name="Rectangle 387"/>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por ejemplo: el estatus del Cliente.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89" name="Rectangle 388"/>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También la calculación breve es posible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90" name="Rectangle 389"/>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para realizar un precio promocional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91" name="Rectangle 390"/>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ó ganar un lucrativo precio de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92" name="Rectangle 391"/>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cliente, sin correr el riesgo de entrar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93" name="Rectangle 392"/>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por debajo del precio de costo.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94" name="Rectangle 393"/>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través de un documento integrado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95" name="Rectangle 394"/>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un cálculo de beneficio bruto asi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96" name="Rectangle 395"/>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como una amplia función de informes,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97" name="Rectangle 396"/>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tiene uno en cualquier momento una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98" name="Rectangle 397"/>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vista general sobre el actual resultado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399" name="Rectangle 398"/>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del negocio o de la operación. La ca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00" name="Rectangle 39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01" name="Rectangle 400"/>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pacidad de crear tecnologís de forma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02" name="Rectangle 401"/>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rápida y eficiente para calcular los co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03" name="Rectangle 40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04" name="Rectangle 403"/>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stos de producción, permite el proce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05" name="Rectangle 40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06" name="Rectangle 405"/>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samiento de un número de solicitudes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07" name="Rectangle 406"/>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significativamente mayor sin personal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08" name="Rectangle 407"/>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adicional.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09" name="Rectangle 408"/>
          <p:cNvSpPr>
            <a:spLocks noChangeArrowheads="1"/>
          </p:cNvSpPr>
          <p:nvPr/>
        </p:nvSpPr>
        <p:spPr bwMode="auto">
          <a:xfrm>
            <a:off x="630501025" y="1225237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ZEPHIR</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10" name="Rectangle 409"/>
          <p:cNvSpPr>
            <a:spLocks noChangeArrowheads="1"/>
          </p:cNvSpPr>
          <p:nvPr/>
        </p:nvSpPr>
        <p:spPr bwMode="auto">
          <a:xfrm>
            <a:off x="988183825" y="1231109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11" name="Rectangle 410"/>
          <p:cNvSpPr>
            <a:spLocks noChangeArrowheads="1"/>
          </p:cNvSpPr>
          <p:nvPr/>
        </p:nvSpPr>
        <p:spPr bwMode="auto">
          <a:xfrm>
            <a:off x="1031568613" y="1225237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Avenue - ERP-Software para el mercado de fabricación media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12" name="Rectangle 411"/>
          <p:cNvSpPr>
            <a:spLocks noChangeArrowheads="1"/>
          </p:cNvSpPr>
          <p:nvPr/>
        </p:nvSpPr>
        <p:spPr bwMode="auto">
          <a:xfrm>
            <a:off x="630501025" y="134897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Moderno Software corporativo que controla la totalidad de la 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13" name="Rectangle 412"/>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empresa CBV-Blechbearbeitung GmbH produce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14" name="Rectangle 413"/>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desde 1992 todo tipo de láminas de metal, ensam-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15" name="Rectangle 414"/>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blaje, piezas soldadas y sistemas de cajas de metal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16" name="Rectangle 415"/>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serie pequeñas o grandes. Con mas de 50 empleados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17" name="Rectangle 416"/>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y una maquinaria de alta tecnología, la empresa CBV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18" name="Rectangle 417"/>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satisface las mas altas exigencias de calidad. Esto se ve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19" name="Rectangle 418"/>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exprresado en el año 2005 cuando alcanzó el „Gran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20" name="Rectangle 419"/>
          <p:cNvSpPr>
            <a:spLocks noChangeArrowheads="1"/>
          </p:cNvSpPr>
          <p:nvPr/>
        </p:nvSpPr>
        <p:spPr bwMode="auto">
          <a:xfrm>
            <a:off x="6769989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premio de la empresa mediana“. La empresa CBV matiene relaciones co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21" name="Rectangle 42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22" name="Rectangle 421"/>
          <p:cNvSpPr>
            <a:spLocks noChangeArrowheads="1"/>
          </p:cNvSpPr>
          <p:nvPr/>
        </p:nvSpPr>
        <p:spPr bwMode="auto">
          <a:xfrm>
            <a:off x="676998900" y="655023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merciales con mas de 500 clientes europeos.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23" name="Rectangle 422"/>
          <p:cNvSpPr>
            <a:spLocks noChangeArrowheads="1"/>
          </p:cNvSpPr>
          <p:nvPr/>
        </p:nvSpPr>
        <p:spPr bwMode="auto">
          <a:xfrm>
            <a:off x="1949500800" y="654227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www.cbv-blech.de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24" name="Rectangle 42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Info: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25" name="Rectangle 42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Más información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26" name="Rectangle 42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www.zephir.net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27" name="Rectangle 426"/>
          <p:cNvSpPr>
            <a:spLocks noChangeArrowheads="1"/>
          </p:cNvSpPr>
          <p:nvPr/>
        </p:nvSpPr>
        <p:spPr bwMode="auto">
          <a:xfrm>
            <a:off x="1367186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Empresa Usuaria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28" name="Rectangle 42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 ZEPHIR Avenue tenemos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29" name="Rectangle 42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nosotros una rápida y exacta vista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30" name="Rectangle 42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general sobre nuestros pedidos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31" name="Rectangle 430"/>
          <p:cNvSpPr>
            <a:spLocks noChangeArrowheads="1"/>
          </p:cNvSpPr>
          <p:nvPr/>
        </p:nvSpPr>
        <p:spPr bwMode="auto">
          <a:xfrm>
            <a:off x="302442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clientes. Ahora los clientes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32" name="Rectangle 43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 llaman para preguntar que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33" name="Rectangle 43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han ordenado realmente y puedo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34" name="Rectangle 43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contestar inmediatamente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35" name="Rectangle 43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Werner Neumann, Gerente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36" name="Rectangle 435"/>
          <p:cNvSpPr>
            <a:spLocks noChangeArrowheads="1"/>
          </p:cNvSpPr>
          <p:nvPr/>
        </p:nvSpPr>
        <p:spPr bwMode="auto">
          <a:xfrm>
            <a:off x="2982801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CBV-Blechbearbeitung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37" name="Rectangle 43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GmbH</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38" name="Rectangle 43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Los precios establecidos para las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39" name="Rectangle 43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ofertas no se estiman, pero se calcu</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40" name="Rectangle 43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41" name="Rectangle 440"/>
          <p:cNvSpPr>
            <a:spLocks noChangeArrowheads="1"/>
          </p:cNvSpPr>
          <p:nvPr/>
        </p:nvSpPr>
        <p:spPr bwMode="auto">
          <a:xfrm>
            <a:off x="2147483647" y="57248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lan con exactitud.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42" name="Rectangle 441"/>
          <p:cNvSpPr>
            <a:spLocks noChangeArrowheads="1"/>
          </p:cNvSpPr>
          <p:nvPr/>
        </p:nvSpPr>
        <p:spPr bwMode="auto">
          <a:xfrm>
            <a:off x="2147483647"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17</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43" name="Rectangle 442"/>
          <p:cNvSpPr>
            <a:spLocks noChangeArrowheads="1"/>
          </p:cNvSpPr>
          <p:nvPr/>
        </p:nvSpPr>
        <p:spPr bwMode="auto">
          <a:xfrm>
            <a:off x="2147483647"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Casos Prácticos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44" name="Rectangle 443"/>
          <p:cNvSpPr>
            <a:spLocks noChangeArrowheads="1"/>
          </p:cNvSpPr>
          <p:nvPr/>
        </p:nvSpPr>
        <p:spPr bwMode="auto">
          <a:xfrm>
            <a:off x="1848405625"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18</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45" name="Rectangle 444"/>
          <p:cNvSpPr>
            <a:spLocks noChangeArrowheads="1"/>
          </p:cNvSpPr>
          <p:nvPr/>
        </p:nvSpPr>
        <p:spPr bwMode="auto">
          <a:xfrm>
            <a:off x="187113863" y="1629055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la búsqueda de una nueva so-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46" name="Rectangle 445"/>
          <p:cNvSpPr>
            <a:spLocks noChangeArrowheads="1"/>
          </p:cNvSpPr>
          <p:nvPr/>
        </p:nvSpPr>
        <p:spPr bwMode="auto">
          <a:xfrm>
            <a:off x="187113863" y="1719352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lución ERP, la empresa SAS GmbH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47" name="Rectangle 446"/>
          <p:cNvSpPr>
            <a:spLocks noChangeArrowheads="1"/>
          </p:cNvSpPr>
          <p:nvPr/>
        </p:nvSpPr>
        <p:spPr bwMode="auto">
          <a:xfrm>
            <a:off x="187113863" y="1809649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decidió reemplazar su sistema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48" name="Rectangle 447"/>
          <p:cNvSpPr>
            <a:spLocks noChangeArrowheads="1"/>
          </p:cNvSpPr>
          <p:nvPr/>
        </p:nvSpPr>
        <p:spPr bwMode="auto">
          <a:xfrm>
            <a:off x="187113863" y="1899946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caduco y obsoleto por ZEPHIR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49" name="Rectangle 448"/>
          <p:cNvSpPr>
            <a:spLocks noChangeArrowheads="1"/>
          </p:cNvSpPr>
          <p:nvPr/>
        </p:nvSpPr>
        <p:spPr bwMode="auto">
          <a:xfrm>
            <a:off x="187113863" y="1990243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Avenue. Para optimizar las existen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50" name="Rectangle 449"/>
          <p:cNvSpPr>
            <a:spLocks noChangeArrowheads="1"/>
          </p:cNvSpPr>
          <p:nvPr/>
        </p:nvSpPr>
        <p:spPr bwMode="auto">
          <a:xfrm>
            <a:off x="1215918638" y="1990237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51" name="Rectangle 450"/>
          <p:cNvSpPr>
            <a:spLocks noChangeArrowheads="1"/>
          </p:cNvSpPr>
          <p:nvPr/>
        </p:nvSpPr>
        <p:spPr bwMode="auto">
          <a:xfrm>
            <a:off x="187113863" y="2080534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cias en la gran cantidad de los di-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52" name="Rectangle 451"/>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ferentes artículos y sus variedades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53" name="Rectangle 452"/>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y a la vez acortar los tiempos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54" name="Rectangle 453"/>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entrega, el SAS GmbH ha invertido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55" name="Rectangle 454"/>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después de intensa investigación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56" name="Rectangle 455"/>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pruebas exhaustivas en un nuevo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57" name="Rectangle 456"/>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moderno sistema ERP.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58" name="Rectangle 457"/>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exigencia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59" name="Rectangle 458"/>
          <p:cNvSpPr>
            <a:spLocks noChangeArrowheads="1"/>
          </p:cNvSpPr>
          <p:nvPr/>
        </p:nvSpPr>
        <p:spPr bwMode="auto">
          <a:xfrm>
            <a:off x="747298163" y="277199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una contabili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60" name="Rectangle 459"/>
          <p:cNvSpPr>
            <a:spLocks noChangeArrowheads="1"/>
          </p:cNvSpPr>
          <p:nvPr/>
        </p:nvSpPr>
        <p:spPr bwMode="auto">
          <a:xfrm>
            <a:off x="1211481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61" name="Rectangle 460"/>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dad financiera integrada, una potente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62" name="Rectangle 461"/>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lista de materiales, una gestión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63" name="Rectangle 462"/>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almacén, un sistema sencillo y efi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64" name="Rectangle 463"/>
          <p:cNvSpPr>
            <a:spLocks noChangeArrowheads="1"/>
          </p:cNvSpPr>
          <p:nvPr/>
        </p:nvSpPr>
        <p:spPr bwMode="auto">
          <a:xfrm>
            <a:off x="12114768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65" name="Rectangle 464"/>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caz para la gestión y la búsqueda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66" name="Rectangle 465"/>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los artículos, condujo a la decisión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67" name="Rectangle 466"/>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implementar un nuevo Software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68" name="Rectangle 467"/>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para la empresa. Más allá de estos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69" name="Rectangle 468"/>
          <p:cNvSpPr>
            <a:spLocks noChangeArrowheads="1"/>
          </p:cNvSpPr>
          <p:nvPr/>
        </p:nvSpPr>
        <p:spPr bwMode="auto">
          <a:xfrm>
            <a:off x="187066238" y="341410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requisitos también aplicaciones co-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70" name="Rectangle 469"/>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munes de oficina y medios modernos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71" name="Rectangle 470"/>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comunicación tales como:- Correo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72" name="Rectangle 471"/>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electrónico y fax deberían funcionar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73" name="Rectangle 472"/>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juntos y sin problemas con el siste-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74" name="Rectangle 473"/>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 ERP. -La seguridad y la facilidad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75" name="Rectangle 474"/>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uso del nuevo Software eran tam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76" name="Rectangle 475"/>
          <p:cNvSpPr>
            <a:spLocks noChangeArrowheads="1"/>
          </p:cNvSpPr>
          <p:nvPr/>
        </p:nvSpPr>
        <p:spPr bwMode="auto">
          <a:xfrm>
            <a:off x="1211481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77" name="Rectangle 476"/>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bién criterios para su selección.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78" name="Rectangle 477"/>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soporte rápido y sin complicaciones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79" name="Rectangle 478"/>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debería estar asegurado, existiendo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80" name="Rectangle 479"/>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posiblidad de adaptar el Sotfware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81" name="Rectangle 480"/>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cualquier momento al desarrollo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82" name="Rectangle 481"/>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la empresa.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83" name="Rectangle 482"/>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Debido a una presentación convin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84" name="Rectangle 483"/>
          <p:cNvSpPr>
            <a:spLocks noChangeArrowheads="1"/>
          </p:cNvSpPr>
          <p:nvPr/>
        </p:nvSpPr>
        <p:spPr bwMode="auto">
          <a:xfrm>
            <a:off x="12114545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85" name="Rectangle 484"/>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cente de nuestro producto, todas las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86" name="Rectangle 485"/>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exigencias de la empresa fueron cum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87" name="Rectangle 486"/>
          <p:cNvSpPr>
            <a:spLocks noChangeArrowheads="1"/>
          </p:cNvSpPr>
          <p:nvPr/>
        </p:nvSpPr>
        <p:spPr bwMode="auto">
          <a:xfrm>
            <a:off x="1211481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88" name="Rectangle 487"/>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plidas por ZEPHIR Avenue, optando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89" name="Rectangle 488"/>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SAS GmbH por el uso de la solución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90" name="Rectangle 489"/>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ERP de JENTECH AG.</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91" name="Rectangle 490"/>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Otras razones que llevaron a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92" name="Rectangle 491"/>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decisión a favor del uso de ZEPHIR,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93" name="Rectangle 492"/>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eran el futuro de la tecnología del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94" name="Rectangle 493"/>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software, el diseño modular del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95" name="Rectangle 494"/>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sistema, que permite extenderse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96" name="Rectangle 495"/>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rápida y fácilmente, así como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97" name="Rectangle 496"/>
          <p:cNvSpPr>
            <a:spLocks noChangeArrowheads="1"/>
          </p:cNvSpPr>
          <p:nvPr/>
        </p:nvSpPr>
        <p:spPr bwMode="auto">
          <a:xfrm>
            <a:off x="187772675" y="1352697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 modernos ERP-Software es posible una optimal Gestión de Almacén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98" name="Rectangle 497"/>
          <p:cNvSpPr>
            <a:spLocks noChangeArrowheads="1"/>
          </p:cNvSpPr>
          <p:nvPr/>
        </p:nvSpPr>
        <p:spPr bwMode="auto">
          <a:xfrm>
            <a:off x="82053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empresa de Jena ofrece a sus clientes mejores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499" name="Rectangle 498"/>
          <p:cNvSpPr>
            <a:spLocks noChangeArrowheads="1"/>
          </p:cNvSpPr>
          <p:nvPr/>
        </p:nvSpPr>
        <p:spPr bwMode="auto">
          <a:xfrm>
            <a:off x="82053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soluciones en las áreas: Fabricación de control 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00" name="Rectangle 499"/>
          <p:cNvSpPr>
            <a:spLocks noChangeArrowheads="1"/>
          </p:cNvSpPr>
          <p:nvPr/>
        </p:nvSpPr>
        <p:spPr bwMode="auto">
          <a:xfrm>
            <a:off x="82053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mandos, Automatización, Servicio para Máqui-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01" name="Rectangle 500"/>
          <p:cNvSpPr>
            <a:spLocks noChangeArrowheads="1"/>
          </p:cNvSpPr>
          <p:nvPr/>
        </p:nvSpPr>
        <p:spPr bwMode="auto">
          <a:xfrm>
            <a:off x="82053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nas, Fabricación de cables. Montaje. La empre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02" name="Rectangle 50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03" name="Rectangle 502"/>
          <p:cNvSpPr>
            <a:spLocks noChangeArrowheads="1"/>
          </p:cNvSpPr>
          <p:nvPr/>
        </p:nvSpPr>
        <p:spPr bwMode="auto">
          <a:xfrm>
            <a:off x="820537475" y="616861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sa SAS GmbH tiene 15 empleados en Gestión,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04" name="Rectangle 503"/>
          <p:cNvSpPr>
            <a:spLocks noChangeArrowheads="1"/>
          </p:cNvSpPr>
          <p:nvPr/>
        </p:nvSpPr>
        <p:spPr bwMode="auto">
          <a:xfrm>
            <a:off x="82053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 y Distribución. A lo largo de años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05" name="Rectangle 504"/>
          <p:cNvSpPr>
            <a:spLocks noChangeArrowheads="1"/>
          </p:cNvSpPr>
          <p:nvPr/>
        </p:nvSpPr>
        <p:spPr bwMode="auto">
          <a:xfrm>
            <a:off x="2336133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experiencia en todo el campos de la oferta y conocimientos técni-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06" name="Rectangle 505"/>
          <p:cNvSpPr>
            <a:spLocks noChangeArrowheads="1"/>
          </p:cNvSpPr>
          <p:nvPr/>
        </p:nvSpPr>
        <p:spPr bwMode="auto">
          <a:xfrm>
            <a:off x="2336133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cos contribuye con sus productos a las necesidades de sus clientes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07" name="Rectangle 506"/>
          <p:cNvSpPr>
            <a:spLocks noChangeArrowheads="1"/>
          </p:cNvSpPr>
          <p:nvPr/>
        </p:nvSpPr>
        <p:spPr bwMode="auto">
          <a:xfrm>
            <a:off x="233613325" y="656990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www.SAS-Jena.com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08" name="Rectangle 50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Info: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09" name="Rectangle 508"/>
          <p:cNvSpPr>
            <a:spLocks noChangeArrowheads="1"/>
          </p:cNvSpPr>
          <p:nvPr/>
        </p:nvSpPr>
        <p:spPr bwMode="auto">
          <a:xfrm>
            <a:off x="265350625" y="634803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Más información en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10" name="Rectangle 50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www.zephir.net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11" name="Rectangle 510"/>
          <p:cNvSpPr>
            <a:spLocks noChangeArrowheads="1"/>
          </p:cNvSpPr>
          <p:nvPr/>
        </p:nvSpPr>
        <p:spPr bwMode="auto">
          <a:xfrm>
            <a:off x="9349359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Empresa Usuaria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12" name="Rectangle 511"/>
          <p:cNvSpPr>
            <a:spLocks noChangeArrowheads="1"/>
          </p:cNvSpPr>
          <p:nvPr/>
        </p:nvSpPr>
        <p:spPr bwMode="auto">
          <a:xfrm>
            <a:off x="14402181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El nuevo ZEPHIR tiene una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13" name="Rectangle 512"/>
          <p:cNvSpPr>
            <a:spLocks noChangeArrowheads="1"/>
          </p:cNvSpPr>
          <p:nvPr/>
        </p:nvSpPr>
        <p:spPr bwMode="auto">
          <a:xfrm>
            <a:off x="16911018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desventaja: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14" name="Rectangle 513"/>
          <p:cNvSpPr>
            <a:spLocks noChangeArrowheads="1"/>
          </p:cNvSpPr>
          <p:nvPr/>
        </p:nvSpPr>
        <p:spPr bwMode="auto">
          <a:xfrm>
            <a:off x="1519967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-Nos obliga al orden . .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15" name="Rectangle 514"/>
          <p:cNvSpPr>
            <a:spLocks noChangeArrowheads="1"/>
          </p:cNvSpPr>
          <p:nvPr/>
        </p:nvSpPr>
        <p:spPr bwMode="auto">
          <a:xfrm>
            <a:off x="14087363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pero responde con flexibilidad 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16" name="Rectangle 515"/>
          <p:cNvSpPr>
            <a:spLocks noChangeArrowheads="1"/>
          </p:cNvSpPr>
          <p:nvPr/>
        </p:nvSpPr>
        <p:spPr bwMode="auto">
          <a:xfrm>
            <a:off x="16754856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imprevistos .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17" name="Rectangle 516"/>
          <p:cNvSpPr>
            <a:spLocks noChangeArrowheads="1"/>
          </p:cNvSpPr>
          <p:nvPr/>
        </p:nvSpPr>
        <p:spPr bwMode="auto">
          <a:xfrm>
            <a:off x="13966364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sistema nos ayuda a captar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18" name="Rectangle 517"/>
          <p:cNvSpPr>
            <a:spLocks noChangeArrowheads="1"/>
          </p:cNvSpPr>
          <p:nvPr/>
        </p:nvSpPr>
        <p:spPr bwMode="auto">
          <a:xfrm>
            <a:off x="13896165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comprender para gestionar todas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19" name="Rectangle 518"/>
          <p:cNvSpPr>
            <a:spLocks noChangeArrowheads="1"/>
          </p:cNvSpPr>
          <p:nvPr/>
        </p:nvSpPr>
        <p:spPr bwMode="auto">
          <a:xfrm>
            <a:off x="1612719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las operaciones.“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20" name="Rectangle 519"/>
          <p:cNvSpPr>
            <a:spLocks noChangeArrowheads="1"/>
          </p:cNvSpPr>
          <p:nvPr/>
        </p:nvSpPr>
        <p:spPr bwMode="auto">
          <a:xfrm>
            <a:off x="13991463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Jürgen Busch, Gerente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21" name="Rectangle 520"/>
          <p:cNvSpPr>
            <a:spLocks noChangeArrowheads="1"/>
          </p:cNvSpPr>
          <p:nvPr/>
        </p:nvSpPr>
        <p:spPr bwMode="auto">
          <a:xfrm>
            <a:off x="16650795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SAS GmbH</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22" name="Rectangle 521"/>
          <p:cNvSpPr>
            <a:spLocks noChangeArrowheads="1"/>
          </p:cNvSpPr>
          <p:nvPr/>
        </p:nvSpPr>
        <p:spPr bwMode="auto">
          <a:xfrm>
            <a:off x="2147483647" y="1625111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 para el aumento de 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23" name="Rectangle 522"/>
          <p:cNvSpPr>
            <a:spLocks noChangeArrowheads="1"/>
          </p:cNvSpPr>
          <p:nvPr/>
        </p:nvSpPr>
        <p:spPr bwMode="auto">
          <a:xfrm>
            <a:off x="2147483647" y="170536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manda quedó abierto para empresa.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24" name="Rectangle 523"/>
          <p:cNvSpPr>
            <a:spLocks noChangeArrowheads="1"/>
          </p:cNvSpPr>
          <p:nvPr/>
        </p:nvSpPr>
        <p:spPr bwMode="auto">
          <a:xfrm>
            <a:off x="2147483647" y="1785634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Junto con las modernas y ergonómi-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25" name="Rectangle 524"/>
          <p:cNvSpPr>
            <a:spLocks noChangeArrowheads="1"/>
          </p:cNvSpPr>
          <p:nvPr/>
        </p:nvSpPr>
        <p:spPr bwMode="auto">
          <a:xfrm>
            <a:off x="2147483647" y="186589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cas superficies, tienen ellos también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26" name="Rectangle 525"/>
          <p:cNvSpPr>
            <a:spLocks noChangeArrowheads="1"/>
          </p:cNvSpPr>
          <p:nvPr/>
        </p:nvSpPr>
        <p:spPr bwMode="auto">
          <a:xfrm>
            <a:off x="2147483647" y="194616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través de la aplicación de ZEPHIR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27" name="Rectangle 526"/>
          <p:cNvSpPr>
            <a:spLocks noChangeArrowheads="1"/>
          </p:cNvSpPr>
          <p:nvPr/>
        </p:nvSpPr>
        <p:spPr bwMode="auto">
          <a:xfrm>
            <a:off x="2147483647" y="2026421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Avenue, esenciales mejoras y ven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28" name="Rectangle 527"/>
          <p:cNvSpPr>
            <a:spLocks noChangeArrowheads="1"/>
          </p:cNvSpPr>
          <p:nvPr/>
        </p:nvSpPr>
        <p:spPr bwMode="auto">
          <a:xfrm>
            <a:off x="2147483647" y="2026421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29" name="Rectangle 528"/>
          <p:cNvSpPr>
            <a:spLocks noChangeArrowheads="1"/>
          </p:cNvSpPr>
          <p:nvPr/>
        </p:nvSpPr>
        <p:spPr bwMode="auto">
          <a:xfrm>
            <a:off x="2147483647" y="2106685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tajas en las operaciones y negocios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30" name="Rectangle 52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diarios de la empresa.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31" name="Rectangle 53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Mediante la integración de apli-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32" name="Rectangle 531"/>
          <p:cNvSpPr>
            <a:spLocks noChangeArrowheads="1"/>
          </p:cNvSpPr>
          <p:nvPr/>
        </p:nvSpPr>
        <p:spPr bwMode="auto">
          <a:xfrm>
            <a:off x="2147483647" y="25079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caciones disponibles de office,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33" name="Rectangle 53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cliente de correo y una función de fax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34" name="Rectangle 53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pueden reducir claramente el costo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35" name="Rectangle 53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la compra y de la venta. Anteriores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36" name="Rectangle 53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documentos impresos para enviar por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37" name="Rectangle 53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fax a un socio de negocios, se realiza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38" name="Rectangle 53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hoy a través el sistema.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39" name="Rectangle 53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Tan simple como: presupuestos, pe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40" name="Rectangle 53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41" name="Rectangle 54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didos, ofertas y confirmaciones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42" name="Rectangle 54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pedidos se envían por correo, sin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43" name="Rectangle 54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tener que recurrir que contar con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44" name="Rectangle 54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correo de terceros.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45" name="Rectangle 544"/>
          <p:cNvSpPr>
            <a:spLocks noChangeArrowheads="1"/>
          </p:cNvSpPr>
          <p:nvPr/>
        </p:nvSpPr>
        <p:spPr bwMode="auto">
          <a:xfrm>
            <a:off x="2147483647" y="507642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flexibilidad de ZEPHIR permite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46" name="Rectangle 54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compra, con las necesidades de ma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47" name="Rectangle 54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48" name="Rectangle 54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terial de empaquetado de pedidos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49" name="Rectangle 54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los clientes de la producción, optimi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50" name="Rectangle 54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51" name="Rectangle 55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zando con ello el volumen de com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52" name="Rectangle 55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53" name="Rectangle 55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pra y reducir al mínimo los costos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54" name="Rectangle 55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transporte.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55" name="Rectangle 554"/>
          <p:cNvSpPr>
            <a:spLocks noChangeArrowheads="1"/>
          </p:cNvSpPr>
          <p:nvPr/>
        </p:nvSpPr>
        <p:spPr bwMode="auto">
          <a:xfrm>
            <a:off x="2147483647" y="571852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sistema también le permite asignar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56" name="Rectangle 55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las partidas individuales de una orden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57" name="Rectangle 55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diferentes proyectos.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58" name="Rectangle 557"/>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modelo simple de la licencia. Este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59" name="Rectangle 558"/>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último le permite a la empresa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60" name="Rectangle 559"/>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primer lugar con un par de licencias,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61" name="Rectangle 560"/>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calcular y posteriormente comprar.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62" name="Rectangle 561"/>
          <p:cNvSpPr>
            <a:spLocks noChangeArrowheads="1"/>
          </p:cNvSpPr>
          <p:nvPr/>
        </p:nvSpPr>
        <p:spPr bwMode="auto">
          <a:xfrm>
            <a:off x="1328161238" y="438723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empresa SAS GmbH se decidió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63" name="Rectangle 562"/>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después de un examen minucioso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64" name="Rectangle 563"/>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una reorganización de sus procesos,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65" name="Rectangle 564"/>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por el uso de los paquetes principales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66" name="Rectangle 565"/>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Planificación de Recursos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67" name="Rectangle 566"/>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Empresariales y Contabilidad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68" name="Rectangle 567"/>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ZEPHIR Avenue.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69" name="Rectangle 568"/>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paquete principal de Producción se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70" name="Rectangle 569"/>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dejó pendiente ya que la integración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71" name="Rectangle 570"/>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vertical existente de la producción,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72" name="Rectangle 571"/>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 podía realizar fácilmente con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73" name="Rectangle 572"/>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lista de materiales contenidos en el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74" name="Rectangle 573"/>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ERP. La opción de comprar el PPS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75" name="Rectangle 574">
            <a:hlinkClick r:id="rId2" tooltip="Seite 20"/>
          </p:cNvPr>
          <p:cNvSpPr>
            <a:spLocks noChangeArrowheads="1"/>
          </p:cNvSpPr>
          <p:nvPr/>
        </p:nvSpPr>
        <p:spPr bwMode="auto">
          <a:xfrm>
            <a:off x="15240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DE"/>
          </a:p>
        </p:txBody>
      </p:sp>
      <p:sp>
        <p:nvSpPr>
          <p:cNvPr id="576" name="Rectangle 57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Planificación de Recursos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77" name="Rectangle 576"/>
          <p:cNvSpPr>
            <a:spLocks noChangeArrowheads="1"/>
          </p:cNvSpPr>
          <p:nvPr/>
        </p:nvSpPr>
        <p:spPr bwMode="auto">
          <a:xfrm>
            <a:off x="972834288" y="1403761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Recursos Humanos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78" name="Rectangle 577"/>
          <p:cNvSpPr>
            <a:spLocks noChangeArrowheads="1"/>
          </p:cNvSpPr>
          <p:nvPr/>
        </p:nvSpPr>
        <p:spPr bwMode="auto">
          <a:xfrm>
            <a:off x="75530075" y="1621120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Empleados, Personal Externo, Candidatos, Puestos de Trabajo, Gestión de Tiempos, Planificación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79" name="Rectangle 578"/>
          <p:cNvSpPr>
            <a:spLocks noChangeArrowheads="1"/>
          </p:cNvSpPr>
          <p:nvPr/>
        </p:nvSpPr>
        <p:spPr bwMode="auto">
          <a:xfrm>
            <a:off x="75530075" y="172142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cambios (Calendario operativo, Modelos de turnos, Vista general), Instalaciones, Reportes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80" name="Rectangle 579"/>
          <p:cNvSpPr>
            <a:spLocks noChangeArrowheads="1"/>
          </p:cNvSpPr>
          <p:nvPr/>
        </p:nvSpPr>
        <p:spPr bwMode="auto">
          <a:xfrm>
            <a:off x="75530075" y="1922108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paquete adicional de recursos humanos ofrece funcionalidades adicionales a las funciones bá</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81" name="Rectangle 580"/>
          <p:cNvSpPr>
            <a:spLocks noChangeArrowheads="1"/>
          </p:cNvSpPr>
          <p:nvPr/>
        </p:nvSpPr>
        <p:spPr bwMode="auto">
          <a:xfrm>
            <a:off x="2147483647" y="1922102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82" name="Rectangle 581"/>
          <p:cNvSpPr>
            <a:spLocks noChangeArrowheads="1"/>
          </p:cNvSpPr>
          <p:nvPr/>
        </p:nvSpPr>
        <p:spPr bwMode="auto">
          <a:xfrm>
            <a:off x="75530075" y="2022411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sicas de gestión de recursos. Estos incluyen datos privados, resultados de formación (educación),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83" name="Rectangle 582"/>
          <p:cNvSpPr>
            <a:spLocks noChangeArrowheads="1"/>
          </p:cNvSpPr>
          <p:nvPr/>
        </p:nvSpPr>
        <p:spPr bwMode="auto">
          <a:xfrm>
            <a:off x="75530075" y="2122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documentos y contactos, datos de planificación y nómina. Además, puede administrar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84" name="Rectangle 583"/>
          <p:cNvSpPr>
            <a:spLocks noChangeArrowheads="1"/>
          </p:cNvSpPr>
          <p:nvPr/>
        </p:nvSpPr>
        <p:spPr bwMode="auto">
          <a:xfrm>
            <a:off x="755300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personal externo e incluirlo en su planificación; gestionar por el módulo a sus futuros em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85" name="Rectangle 58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86" name="Rectangle 585"/>
          <p:cNvSpPr>
            <a:spLocks noChangeArrowheads="1"/>
          </p:cNvSpPr>
          <p:nvPr/>
        </p:nvSpPr>
        <p:spPr bwMode="auto">
          <a:xfrm>
            <a:off x="755300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pleados y controlar con eficacia el proceso de solicitud y selección de candidatos.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87" name="Rectangle 586"/>
          <p:cNvSpPr>
            <a:spLocks noChangeArrowheads="1"/>
          </p:cNvSpPr>
          <p:nvPr/>
        </p:nvSpPr>
        <p:spPr bwMode="auto">
          <a:xfrm>
            <a:off x="624257388"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Principal:Planificación de Recursos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88" name="Rectangle 587"/>
          <p:cNvSpPr>
            <a:spLocks noChangeArrowheads="1"/>
          </p:cNvSpPr>
          <p:nvPr/>
        </p:nvSpPr>
        <p:spPr bwMode="auto">
          <a:xfrm>
            <a:off x="9201689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Registro de Costos de Nómina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89" name="Rectangle 588"/>
          <p:cNvSpPr>
            <a:spLocks noChangeArrowheads="1"/>
          </p:cNvSpPr>
          <p:nvPr/>
        </p:nvSpPr>
        <p:spPr bwMode="auto">
          <a:xfrm>
            <a:off x="11418570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personal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90" name="Rectangle 58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empresa debe crecer, mas no la gestión”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91" name="Rectangle 59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Planificación de turnos es apoyada por la gestión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92" name="Rectangle 591"/>
          <p:cNvSpPr>
            <a:spLocks noChangeArrowheads="1"/>
          </p:cNvSpPr>
          <p:nvPr/>
        </p:nvSpPr>
        <p:spPr bwMode="auto">
          <a:xfrm>
            <a:off x="230031925" y="5605732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del tiempo, que tiene presencia de personal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93" name="Rectangle 59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través de entrada manual o dispositivos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94" name="Rectangle 593"/>
          <p:cNvSpPr>
            <a:spLocks noChangeArrowheads="1"/>
          </p:cNvSpPr>
          <p:nvPr/>
        </p:nvSpPr>
        <p:spPr bwMode="auto">
          <a:xfrm>
            <a:off x="2300319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grabación de tiempo en cualquier momento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95" name="Rectangle 59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hasta la fecha actual. Sobre esta base, ausencias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96" name="Rectangle 59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espontáneas y las horas extraordinarias pueden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97" name="Rectangle 59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ser un costo-neutral administrado.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98" name="Rectangle 597"/>
          <p:cNvSpPr>
            <a:spLocks noChangeArrowheads="1"/>
          </p:cNvSpPr>
          <p:nvPr/>
        </p:nvSpPr>
        <p:spPr bwMode="auto">
          <a:xfrm>
            <a:off x="727165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claridad es el principio del éxito”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599" name="Rectangle 598"/>
          <p:cNvSpPr>
            <a:spLocks noChangeArrowheads="1"/>
          </p:cNvSpPr>
          <p:nvPr/>
        </p:nvSpPr>
        <p:spPr bwMode="auto">
          <a:xfrm>
            <a:off x="747918875" y="445874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Los turnos flexibles y la planificación permite la figu</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00" name="Rectangle 59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01" name="Rectangle 600"/>
          <p:cNvSpPr>
            <a:spLocks noChangeArrowheads="1"/>
          </p:cNvSpPr>
          <p:nvPr/>
        </p:nvSpPr>
        <p:spPr bwMode="auto">
          <a:xfrm>
            <a:off x="7474188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 de secuencias de tiempos en recursos humanos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02" name="Rectangle 601"/>
          <p:cNvSpPr>
            <a:spLocks noChangeArrowheads="1"/>
          </p:cNvSpPr>
          <p:nvPr/>
        </p:nvSpPr>
        <p:spPr bwMode="auto">
          <a:xfrm>
            <a:off x="7463520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y por último pero no menos importante, garantiza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03" name="Rectangle 602"/>
          <p:cNvSpPr>
            <a:spLocks noChangeArrowheads="1"/>
          </p:cNvSpPr>
          <p:nvPr/>
        </p:nvSpPr>
        <p:spPr bwMode="auto">
          <a:xfrm>
            <a:off x="7476696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una gestión de recursos ideal por su claridad.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04" name="Rectangle 60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tiempos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05" name="Rectangle 60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integral módulo de personal ZEPHIR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06" name="Rectangle 60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la arquitectura de software puede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07" name="Rectangle 60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ahorrarle carga administrativa innecesaria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08" name="Rectangle 60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y puede ser aplicado por varias opciones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09" name="Rectangle 60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personalización, para los procesos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10" name="Rectangle 609"/>
          <p:cNvSpPr>
            <a:spLocks noChangeArrowheads="1"/>
          </p:cNvSpPr>
          <p:nvPr/>
        </p:nvSpPr>
        <p:spPr bwMode="auto">
          <a:xfrm>
            <a:off x="2147483647" y="319928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negocio de cada empresa.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11" name="Rectangle 61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9</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12" name="Rectangle 611"/>
          <p:cNvSpPr>
            <a:spLocks noChangeArrowheads="1"/>
          </p:cNvSpPr>
          <p:nvPr/>
        </p:nvSpPr>
        <p:spPr bwMode="auto">
          <a:xfrm>
            <a:off x="146364325" y="776470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5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Principal:Planificación de Recursos Empresari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13" name="Rectangle 612"/>
          <p:cNvSpPr>
            <a:spLocks noChangeArrowheads="1"/>
          </p:cNvSpPr>
          <p:nvPr/>
        </p:nvSpPr>
        <p:spPr bwMode="auto">
          <a:xfrm>
            <a:off x="2147483647"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14" name="Rectangle 613"/>
          <p:cNvSpPr>
            <a:spLocks noChangeArrowheads="1"/>
          </p:cNvSpPr>
          <p:nvPr/>
        </p:nvSpPr>
        <p:spPr bwMode="auto">
          <a:xfrm>
            <a:off x="375377075" y="1597417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Transporte, Suministro, Flota de vehículos, Libro diario de viajes, Viajes, Códigos de Productos,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15" name="Rectangle 614"/>
          <p:cNvSpPr>
            <a:spLocks noChangeArrowheads="1"/>
          </p:cNvSpPr>
          <p:nvPr/>
        </p:nvSpPr>
        <p:spPr bwMode="auto">
          <a:xfrm>
            <a:off x="375377075" y="1697728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Intrastat(sistema por el cual se recogen estadísticas de tráfico de mercancías entre los países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16" name="Rectangle 615"/>
          <p:cNvSpPr>
            <a:spLocks noChangeArrowheads="1"/>
          </p:cNvSpPr>
          <p:nvPr/>
        </p:nvSpPr>
        <p:spPr bwMode="auto">
          <a:xfrm>
            <a:off x="375377075" y="1798031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la Unión Europea), Envíos.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17" name="Rectangle 616"/>
          <p:cNvSpPr>
            <a:spLocks noChangeArrowheads="1"/>
          </p:cNvSpPr>
          <p:nvPr/>
        </p:nvSpPr>
        <p:spPr bwMode="auto">
          <a:xfrm>
            <a:off x="375377075" y="1898334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paquete adicional toma en cuenta la estructura interna así como también la conexión a em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18" name="Rectangle 617"/>
          <p:cNvSpPr>
            <a:spLocks noChangeArrowheads="1"/>
          </p:cNvSpPr>
          <p:nvPr/>
        </p:nvSpPr>
        <p:spPr bwMode="auto">
          <a:xfrm>
            <a:off x="2147483647" y="18983277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19" name="Rectangle 618"/>
          <p:cNvSpPr>
            <a:spLocks noChangeArrowheads="1"/>
          </p:cNvSpPr>
          <p:nvPr/>
        </p:nvSpPr>
        <p:spPr bwMode="auto">
          <a:xfrm>
            <a:off x="375377075" y="1998637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presas externas, como por ejemplo en empresas de fabricación de División de Suministros,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20" name="Rectangle 619"/>
          <p:cNvSpPr>
            <a:spLocks noChangeArrowheads="1"/>
          </p:cNvSpPr>
          <p:nvPr/>
        </p:nvSpPr>
        <p:spPr bwMode="auto">
          <a:xfrm>
            <a:off x="375377075" y="209894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Centros-Logística-Proveedores, parques de proveedores, empresas con estructuras de distri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21" name="Rectangle 620"/>
          <p:cNvSpPr>
            <a:spLocks noChangeArrowheads="1"/>
          </p:cNvSpPr>
          <p:nvPr/>
        </p:nvSpPr>
        <p:spPr bwMode="auto">
          <a:xfrm>
            <a:off x="2147483647" y="20989337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22" name="Rectangle 621"/>
          <p:cNvSpPr>
            <a:spLocks noChangeArrowheads="1"/>
          </p:cNvSpPr>
          <p:nvPr/>
        </p:nvSpPr>
        <p:spPr bwMode="auto">
          <a:xfrm>
            <a:off x="3753770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bución o en la logística de piezas de repuesto.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23" name="Rectangle 622"/>
          <p:cNvSpPr>
            <a:spLocks noChangeArrowheads="1"/>
          </p:cNvSpPr>
          <p:nvPr/>
        </p:nvSpPr>
        <p:spPr bwMode="auto">
          <a:xfrm>
            <a:off x="530918738" y="1387960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Logística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24" name="Rectangle 623"/>
          <p:cNvSpPr>
            <a:spLocks noChangeArrowheads="1"/>
          </p:cNvSpPr>
          <p:nvPr/>
        </p:nvSpPr>
        <p:spPr bwMode="auto">
          <a:xfrm>
            <a:off x="6743747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Proyectos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25" name="Rectangle 624"/>
          <p:cNvSpPr>
            <a:spLocks noChangeArrowheads="1"/>
          </p:cNvSpPr>
          <p:nvPr/>
        </p:nvSpPr>
        <p:spPr bwMode="auto">
          <a:xfrm>
            <a:off x="5301234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Gestión Comercial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26" name="Rectangle 625"/>
          <p:cNvSpPr>
            <a:spLocks noChangeArrowheads="1"/>
          </p:cNvSpPr>
          <p:nvPr/>
        </p:nvSpPr>
        <p:spPr bwMode="auto">
          <a:xfrm>
            <a:off x="36714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Estructura Empresarial, Proyectos, Documentos, Tareas, Informes.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27" name="Rectangle 626"/>
          <p:cNvSpPr>
            <a:spLocks noChangeArrowheads="1"/>
          </p:cNvSpPr>
          <p:nvPr/>
        </p:nvSpPr>
        <p:spPr bwMode="auto">
          <a:xfrm>
            <a:off x="36714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Aquí puede consultar todas las descripciones generales de su empresa y crear informes.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28" name="Rectangle 627"/>
          <p:cNvSpPr>
            <a:spLocks noChangeArrowheads="1"/>
          </p:cNvSpPr>
          <p:nvPr/>
        </p:nvSpPr>
        <p:spPr bwMode="auto">
          <a:xfrm>
            <a:off x="36714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proyectos integrada facilita la implementación de proyectos en toda la empresa,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29" name="Rectangle 628"/>
          <p:cNvSpPr>
            <a:spLocks noChangeArrowheads="1"/>
          </p:cNvSpPr>
          <p:nvPr/>
        </p:nvSpPr>
        <p:spPr bwMode="auto">
          <a:xfrm>
            <a:off x="36714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resumiendo documentos, personal, recursos, agenda de proyectos y citas relacionadas con el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30" name="Rectangle 629"/>
          <p:cNvSpPr>
            <a:spLocks noChangeArrowheads="1"/>
          </p:cNvSpPr>
          <p:nvPr/>
        </p:nvSpPr>
        <p:spPr bwMode="auto">
          <a:xfrm>
            <a:off x="36714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proyecto. Con gestión de tareas, delega trabajo con las fechas correspondientes, documentos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31" name="Rectangle 630"/>
          <p:cNvSpPr>
            <a:spLocks noChangeArrowheads="1"/>
          </p:cNvSpPr>
          <p:nvPr/>
        </p:nvSpPr>
        <p:spPr bwMode="auto">
          <a:xfrm>
            <a:off x="36714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y presupuestos a más empleados.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32" name="Rectangle 631"/>
          <p:cNvSpPr>
            <a:spLocks noChangeArrowheads="1"/>
          </p:cNvSpPr>
          <p:nvPr/>
        </p:nvSpPr>
        <p:spPr bwMode="auto">
          <a:xfrm>
            <a:off x="2147483647" y="6463363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Estructura Empresarial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33" name="Rectangle 632"/>
          <p:cNvSpPr>
            <a:spLocks noChangeArrowheads="1"/>
          </p:cNvSpPr>
          <p:nvPr/>
        </p:nvSpPr>
        <p:spPr bwMode="auto">
          <a:xfrm>
            <a:off x="141192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Planeación de Recursos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34" name="Rectangle 633"/>
          <p:cNvSpPr>
            <a:spLocks noChangeArrowheads="1"/>
          </p:cNvSpPr>
          <p:nvPr/>
        </p:nvSpPr>
        <p:spPr bwMode="auto">
          <a:xfrm>
            <a:off x="6413706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Serviicio de Transporte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35" name="Rectangle 63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Condiciones de Suministro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36" name="Rectangle 635"/>
          <p:cNvSpPr>
            <a:spLocks noChangeArrowheads="1"/>
          </p:cNvSpPr>
          <p:nvPr/>
        </p:nvSpPr>
        <p:spPr bwMode="auto">
          <a:xfrm>
            <a:off x="1848405625"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10</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37" name="Rectangle 636"/>
          <p:cNvSpPr>
            <a:spLocks noChangeArrowheads="1"/>
          </p:cNvSpPr>
          <p:nvPr/>
        </p:nvSpPr>
        <p:spPr bwMode="auto">
          <a:xfrm>
            <a:off x="580644000"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Principal: Contabilidad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38" name="Rectangle 637"/>
          <p:cNvSpPr>
            <a:spLocks noChangeArrowheads="1"/>
          </p:cNvSpPr>
          <p:nvPr/>
        </p:nvSpPr>
        <p:spPr bwMode="auto">
          <a:xfrm>
            <a:off x="773517313" y="1354501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paquete principal de Contabiliad de ZEPHIR, responde plenamente a los últimos estándares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39" name="Rectangle 638"/>
          <p:cNvSpPr>
            <a:spLocks noChangeArrowheads="1"/>
          </p:cNvSpPr>
          <p:nvPr/>
        </p:nvSpPr>
        <p:spPr bwMode="auto">
          <a:xfrm>
            <a:off x="773517313" y="1463157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ingeniería financiera. Combina todas las características estándar de los sistemas de conta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40" name="Rectangle 639"/>
          <p:cNvSpPr>
            <a:spLocks noChangeArrowheads="1"/>
          </p:cNvSpPr>
          <p:nvPr/>
        </p:nvSpPr>
        <p:spPr bwMode="auto">
          <a:xfrm>
            <a:off x="2147483647" y="1463151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41" name="Rectangle 640"/>
          <p:cNvSpPr>
            <a:spLocks noChangeArrowheads="1"/>
          </p:cNvSpPr>
          <p:nvPr/>
        </p:nvSpPr>
        <p:spPr bwMode="auto">
          <a:xfrm>
            <a:off x="773517313" y="1571807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bilidad populares con nuevas características añadidas, que pueden ayudarle a hacer sus proce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42" name="Rectangle 641"/>
          <p:cNvSpPr>
            <a:spLocks noChangeArrowheads="1"/>
          </p:cNvSpPr>
          <p:nvPr/>
        </p:nvSpPr>
        <p:spPr bwMode="auto">
          <a:xfrm>
            <a:off x="2147483647" y="15718075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43" name="Rectangle 642"/>
          <p:cNvSpPr>
            <a:spLocks noChangeArrowheads="1"/>
          </p:cNvSpPr>
          <p:nvPr/>
        </p:nvSpPr>
        <p:spPr bwMode="auto">
          <a:xfrm>
            <a:off x="773517313" y="1680464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sos más eficientes. Años de experiencia a través de la programación y el uso de soluciones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44" name="Rectangle 643"/>
          <p:cNvSpPr>
            <a:spLocks noChangeArrowheads="1"/>
          </p:cNvSpPr>
          <p:nvPr/>
        </p:nvSpPr>
        <p:spPr bwMode="auto">
          <a:xfrm>
            <a:off x="773517313" y="1789122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sistemas en el campo de la contabilidad, así como estudios de requerimientos llevados a cabo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45" name="Rectangle 644"/>
          <p:cNvSpPr>
            <a:spLocks noChangeArrowheads="1"/>
          </p:cNvSpPr>
          <p:nvPr/>
        </p:nvSpPr>
        <p:spPr bwMode="auto">
          <a:xfrm>
            <a:off x="773517313" y="1897778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han permitido programar un software aún más orientado al usuario.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46" name="Rectangle 64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Contabilidad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47" name="Rectangle 646"/>
          <p:cNvSpPr>
            <a:spLocks noChangeArrowheads="1"/>
          </p:cNvSpPr>
          <p:nvPr/>
        </p:nvSpPr>
        <p:spPr bwMode="auto">
          <a:xfrm>
            <a:off x="10751550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Libro de caja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48" name="Rectangle 647"/>
          <p:cNvSpPr>
            <a:spLocks noChangeArrowheads="1"/>
          </p:cNvSpPr>
          <p:nvPr/>
        </p:nvSpPr>
        <p:spPr bwMode="auto">
          <a:xfrm>
            <a:off x="10894583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Documentos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49" name="Rectangle 648"/>
          <p:cNvSpPr>
            <a:spLocks noChangeArrowheads="1"/>
          </p:cNvSpPr>
          <p:nvPr/>
        </p:nvSpPr>
        <p:spPr bwMode="auto">
          <a:xfrm>
            <a:off x="11183064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entrada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50" name="Rectangle 649"/>
          <p:cNvSpPr>
            <a:spLocks noChangeArrowheads="1"/>
          </p:cNvSpPr>
          <p:nvPr/>
        </p:nvSpPr>
        <p:spPr bwMode="auto">
          <a:xfrm>
            <a:off x="20776533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Activos fijos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51" name="Rectangle 65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Transacciones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52" name="Rectangle 65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pago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53" name="Rectangle 65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Lista Abierta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54" name="Rectangle 65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Correspon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55" name="Rectangle 65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56" name="Rectangle 65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dencia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57" name="Rectangle 656"/>
          <p:cNvSpPr>
            <a:spLocks noChangeArrowheads="1"/>
          </p:cNvSpPr>
          <p:nvPr/>
        </p:nvSpPr>
        <p:spPr bwMode="auto">
          <a:xfrm>
            <a:off x="2147483647" y="46026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58" name="Rectangle 65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Resul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59" name="Rectangle 65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60" name="Rectangle 65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tados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61" name="Rectangle 660"/>
          <p:cNvSpPr>
            <a:spLocks noChangeArrowheads="1"/>
          </p:cNvSpPr>
          <p:nvPr/>
        </p:nvSpPr>
        <p:spPr bwMode="auto">
          <a:xfrm>
            <a:off x="2147483647" y="282627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Registro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62" name="Rectangle 66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Paridas abiertas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63" name="Rectangle 66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Estado Reca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64" name="Rectangle 66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65" name="Rectangle 66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pitulativo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66" name="Rectangle 66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Contabilidad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67" name="Rectangle 66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Documentos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68" name="Rectangle 667"/>
          <p:cNvSpPr>
            <a:spLocks noChangeArrowheads="1"/>
          </p:cNvSpPr>
          <p:nvPr/>
        </p:nvSpPr>
        <p:spPr bwMode="auto">
          <a:xfrm>
            <a:off x="11111642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Evaluaciones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69" name="Rectangle 668"/>
          <p:cNvSpPr>
            <a:spLocks noChangeArrowheads="1"/>
          </p:cNvSpPr>
          <p:nvPr/>
        </p:nvSpPr>
        <p:spPr bwMode="auto">
          <a:xfrm>
            <a:off x="15850473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Contabiliza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70" name="Rectangle 669"/>
          <p:cNvSpPr>
            <a:spLocks noChangeArrowheads="1"/>
          </p:cNvSpPr>
          <p:nvPr/>
        </p:nvSpPr>
        <p:spPr bwMode="auto">
          <a:xfrm>
            <a:off x="19685936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71" name="Rectangle 670"/>
          <p:cNvSpPr>
            <a:spLocks noChangeArrowheads="1"/>
          </p:cNvSpPr>
          <p:nvPr/>
        </p:nvSpPr>
        <p:spPr bwMode="auto">
          <a:xfrm>
            <a:off x="15551610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ción Estandar</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72" name="Rectangle 67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Recordatorio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73" name="Rectangle 67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Pagos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74" name="Rectangle 673"/>
          <p:cNvSpPr>
            <a:spLocks noChangeArrowheads="1"/>
          </p:cNvSpPr>
          <p:nvPr/>
        </p:nvSpPr>
        <p:spPr bwMode="auto">
          <a:xfrm>
            <a:off x="21028421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Libro Diario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75" name="Rectangle 674"/>
          <p:cNvSpPr>
            <a:spLocks noChangeArrowheads="1"/>
          </p:cNvSpPr>
          <p:nvPr/>
        </p:nvSpPr>
        <p:spPr bwMode="auto">
          <a:xfrm>
            <a:off x="2147483647" y="415607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Hojas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76" name="Rectangle 67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Costo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77" name="Rectangle 676"/>
          <p:cNvSpPr>
            <a:spLocks noChangeArrowheads="1"/>
          </p:cNvSpPr>
          <p:nvPr/>
        </p:nvSpPr>
        <p:spPr bwMode="auto">
          <a:xfrm>
            <a:off x="15846329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Documentos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78" name="Rectangle 677"/>
          <p:cNvSpPr>
            <a:spLocks noChangeArrowheads="1"/>
          </p:cNvSpPr>
          <p:nvPr/>
        </p:nvSpPr>
        <p:spPr bwMode="auto">
          <a:xfrm>
            <a:off x="1641343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Salida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79" name="Rectangle 678"/>
          <p:cNvSpPr>
            <a:spLocks noChangeArrowheads="1"/>
          </p:cNvSpPr>
          <p:nvPr/>
        </p:nvSpPr>
        <p:spPr bwMode="auto">
          <a:xfrm>
            <a:off x="20982384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Inventario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80" name="Rectangle 679"/>
          <p:cNvSpPr>
            <a:spLocks noChangeArrowheads="1"/>
          </p:cNvSpPr>
          <p:nvPr/>
        </p:nvSpPr>
        <p:spPr bwMode="auto">
          <a:xfrm>
            <a:off x="218852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Inicial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81" name="Rectangle 680"/>
          <p:cNvSpPr>
            <a:spLocks noChangeArrowheads="1"/>
          </p:cNvSpPr>
          <p:nvPr/>
        </p:nvSpPr>
        <p:spPr bwMode="auto">
          <a:xfrm>
            <a:off x="11360324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Evaluación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82" name="Rectangle 681"/>
          <p:cNvSpPr>
            <a:spLocks noChangeArrowheads="1"/>
          </p:cNvSpPr>
          <p:nvPr/>
        </p:nvSpPr>
        <p:spPr bwMode="auto">
          <a:xfrm>
            <a:off x="1133109875" y="444261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económica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83" name="Rectangle 682"/>
          <p:cNvSpPr>
            <a:spLocks noChangeArrowheads="1"/>
          </p:cNvSpPr>
          <p:nvPr/>
        </p:nvSpPr>
        <p:spPr bwMode="auto">
          <a:xfrm>
            <a:off x="16580024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Balances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84" name="Rectangle 683"/>
          <p:cNvSpPr>
            <a:spLocks noChangeArrowheads="1"/>
          </p:cNvSpPr>
          <p:nvPr/>
        </p:nvSpPr>
        <p:spPr bwMode="auto">
          <a:xfrm>
            <a:off x="21108654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Indicadores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85" name="Rectangle 68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Informes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86" name="Rectangle 68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Cierre perío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87" name="Rectangle 68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88" name="Rectangle 68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do contable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89" name="Rectangle 688"/>
          <p:cNvSpPr>
            <a:spLocks noChangeArrowheads="1"/>
          </p:cNvSpPr>
          <p:nvPr/>
        </p:nvSpPr>
        <p:spPr bwMode="auto">
          <a:xfrm>
            <a:off x="11489436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Centro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90" name="Rectangle 689"/>
          <p:cNvSpPr>
            <a:spLocks noChangeArrowheads="1"/>
          </p:cNvSpPr>
          <p:nvPr/>
        </p:nvSpPr>
        <p:spPr bwMode="auto">
          <a:xfrm>
            <a:off x="1085332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Costos-Carga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91" name="Rectangle 690"/>
          <p:cNvSpPr>
            <a:spLocks noChangeArrowheads="1"/>
          </p:cNvSpPr>
          <p:nvPr/>
        </p:nvSpPr>
        <p:spPr bwMode="auto">
          <a:xfrm>
            <a:off x="15995253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Cierre anual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92" name="Rectangle 691"/>
          <p:cNvSpPr>
            <a:spLocks noChangeArrowheads="1"/>
          </p:cNvSpPr>
          <p:nvPr/>
        </p:nvSpPr>
        <p:spPr bwMode="auto">
          <a:xfrm>
            <a:off x="2147483647"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11</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93" name="Rectangle 692"/>
          <p:cNvSpPr>
            <a:spLocks noChangeArrowheads="1"/>
          </p:cNvSpPr>
          <p:nvPr/>
        </p:nvSpPr>
        <p:spPr bwMode="auto">
          <a:xfrm>
            <a:off x="9540509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94" name="Rectangle 693"/>
          <p:cNvSpPr>
            <a:spLocks noChangeArrowheads="1"/>
          </p:cNvSpPr>
          <p:nvPr/>
        </p:nvSpPr>
        <p:spPr bwMode="auto">
          <a:xfrm>
            <a:off x="10528173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Todas las contabilizaciones son procesadas y se tabulan sencilla y rápidamente.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95" name="Rectangle 694"/>
          <p:cNvSpPr>
            <a:spLocks noChangeArrowheads="1"/>
          </p:cNvSpPr>
          <p:nvPr/>
        </p:nvSpPr>
        <p:spPr bwMode="auto">
          <a:xfrm>
            <a:off x="9540509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96" name="Rectangle 695"/>
          <p:cNvSpPr>
            <a:spLocks noChangeArrowheads="1"/>
          </p:cNvSpPr>
          <p:nvPr/>
        </p:nvSpPr>
        <p:spPr bwMode="auto">
          <a:xfrm>
            <a:off x="10528173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sistema integrado de Recordatorio asegura la recibida rápida de dinero.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97" name="Rectangle 696"/>
          <p:cNvSpPr>
            <a:spLocks noChangeArrowheads="1"/>
          </p:cNvSpPr>
          <p:nvPr/>
        </p:nvSpPr>
        <p:spPr bwMode="auto">
          <a:xfrm>
            <a:off x="9540509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98" name="Rectangle 697"/>
          <p:cNvSpPr>
            <a:spLocks noChangeArrowheads="1"/>
          </p:cNvSpPr>
          <p:nvPr/>
        </p:nvSpPr>
        <p:spPr bwMode="auto">
          <a:xfrm>
            <a:off x="1052817300" y="626827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Opciones de acondicionamiento le proporcionan una figura clave para el control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699" name="Rectangle 698"/>
          <p:cNvSpPr>
            <a:spLocks noChangeArrowheads="1"/>
          </p:cNvSpPr>
          <p:nvPr/>
        </p:nvSpPr>
        <p:spPr bwMode="auto">
          <a:xfrm>
            <a:off x="9540509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00" name="Rectangle 699"/>
          <p:cNvSpPr>
            <a:spLocks noChangeArrowheads="1"/>
          </p:cNvSpPr>
          <p:nvPr/>
        </p:nvSpPr>
        <p:spPr bwMode="auto">
          <a:xfrm>
            <a:off x="10528173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Creación rápida de devolución mensual y anual de IVA.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01" name="Rectangle 700"/>
          <p:cNvSpPr>
            <a:spLocks noChangeArrowheads="1"/>
          </p:cNvSpPr>
          <p:nvPr/>
        </p:nvSpPr>
        <p:spPr bwMode="auto">
          <a:xfrm>
            <a:off x="10501836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su empresa en cualquier momento.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02" name="Rectangle 701"/>
          <p:cNvSpPr>
            <a:spLocks noChangeArrowheads="1"/>
          </p:cNvSpPr>
          <p:nvPr/>
        </p:nvSpPr>
        <p:spPr bwMode="auto">
          <a:xfrm>
            <a:off x="16606107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Sumas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03" name="Rectangle 702"/>
          <p:cNvSpPr>
            <a:spLocks noChangeArrowheads="1"/>
          </p:cNvSpPr>
          <p:nvPr/>
        </p:nvSpPr>
        <p:spPr bwMode="auto">
          <a:xfrm>
            <a:off x="15517796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Lista de Saldos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04" name="Rectangle 703"/>
          <p:cNvSpPr>
            <a:spLocks noChangeArrowheads="1"/>
          </p:cNvSpPr>
          <p:nvPr/>
        </p:nvSpPr>
        <p:spPr bwMode="auto">
          <a:xfrm>
            <a:off x="2113106963" y="443699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declaración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05" name="Rectangle 704"/>
          <p:cNvSpPr>
            <a:spLocks noChangeArrowheads="1"/>
          </p:cNvSpPr>
          <p:nvPr/>
        </p:nvSpPr>
        <p:spPr bwMode="auto">
          <a:xfrm>
            <a:off x="20798028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anticipada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06" name="Rectangle 705"/>
          <p:cNvSpPr>
            <a:spLocks noChangeArrowheads="1"/>
          </p:cNvSpPr>
          <p:nvPr/>
        </p:nvSpPr>
        <p:spPr bwMode="auto">
          <a:xfrm>
            <a:off x="21346398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impuestos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07" name="Rectangle 706"/>
          <p:cNvSpPr>
            <a:spLocks noChangeArrowheads="1"/>
          </p:cNvSpPr>
          <p:nvPr/>
        </p:nvSpPr>
        <p:spPr bwMode="auto">
          <a:xfrm>
            <a:off x="141192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Contabilidad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08" name="Rectangle 707"/>
          <p:cNvSpPr>
            <a:spLocks noChangeArrowheads="1"/>
          </p:cNvSpPr>
          <p:nvPr/>
        </p:nvSpPr>
        <p:spPr bwMode="auto">
          <a:xfrm>
            <a:off x="1143506413"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Principal: Contabilidad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09" name="Rectangle 708"/>
          <p:cNvSpPr>
            <a:spLocks noChangeArrowheads="1"/>
          </p:cNvSpPr>
          <p:nvPr/>
        </p:nvSpPr>
        <p:spPr bwMode="auto">
          <a:xfrm>
            <a:off x="521871575" y="1674336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Contabilidad de Activos Fijos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10" name="Rectangle 709"/>
          <p:cNvSpPr>
            <a:spLocks noChangeArrowheads="1"/>
          </p:cNvSpPr>
          <p:nvPr/>
        </p:nvSpPr>
        <p:spPr bwMode="auto">
          <a:xfrm>
            <a:off x="377026488" y="2000113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Informes de gestión de Activos, Depreciación lineal y decreciente, Amortización de Pooles,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11" name="Rectangle 710"/>
          <p:cNvSpPr>
            <a:spLocks noChangeArrowheads="1"/>
          </p:cNvSpPr>
          <p:nvPr/>
        </p:nvSpPr>
        <p:spPr bwMode="auto">
          <a:xfrm>
            <a:off x="377026488" y="21004164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documentos, Cuadro de Activos Fijos, Protocolo de desarme o desguace, Informes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12" name="Rectangle 711"/>
          <p:cNvSpPr>
            <a:spLocks noChangeArrowheads="1"/>
          </p:cNvSpPr>
          <p:nvPr/>
        </p:nvSpPr>
        <p:spPr bwMode="auto">
          <a:xfrm>
            <a:off x="377026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paquete de contabilidad permite la valoración, contabilización, enajenaciones de activos fijos,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13" name="Rectangle 712"/>
          <p:cNvSpPr>
            <a:spLocks noChangeArrowheads="1"/>
          </p:cNvSpPr>
          <p:nvPr/>
        </p:nvSpPr>
        <p:spPr bwMode="auto">
          <a:xfrm>
            <a:off x="377026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identificación y contabilización de la depreciación. Todos los datos pertinentes como la fecha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14" name="Rectangle 713"/>
          <p:cNvSpPr>
            <a:spLocks noChangeArrowheads="1"/>
          </p:cNvSpPr>
          <p:nvPr/>
        </p:nvSpPr>
        <p:spPr bwMode="auto">
          <a:xfrm>
            <a:off x="377026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compra, costo y vida útil se pueden almacenar en las tarjetas de sistema correspondiente.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15" name="Rectangle 714"/>
          <p:cNvSpPr>
            <a:spLocks noChangeArrowheads="1"/>
          </p:cNvSpPr>
          <p:nvPr/>
        </p:nvSpPr>
        <p:spPr bwMode="auto">
          <a:xfrm>
            <a:off x="5545677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Contabilidad de Activos fijos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16" name="Rectangle 71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Depreciación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17" name="Rectangle 716"/>
          <p:cNvSpPr>
            <a:spLocks noChangeArrowheads="1"/>
          </p:cNvSpPr>
          <p:nvPr/>
        </p:nvSpPr>
        <p:spPr bwMode="auto">
          <a:xfrm>
            <a:off x="1848405625"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12</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18" name="Rectangle 717"/>
          <p:cNvSpPr>
            <a:spLocks noChangeArrowheads="1"/>
          </p:cNvSpPr>
          <p:nvPr/>
        </p:nvSpPr>
        <p:spPr bwMode="auto">
          <a:xfrm>
            <a:off x="37701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19" name="Rectangle 718"/>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Registro de todos los datos maestros, como los métodos de depreciación,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20" name="Rectangle 719"/>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las especificaciones, los usuarios, ubicaciones, datos de compra,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21" name="Rectangle 720"/>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proveedor, número de serie, valor residual, gráficos y mucho mas.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22" name="Rectangle 721"/>
          <p:cNvSpPr>
            <a:spLocks noChangeArrowheads="1"/>
          </p:cNvSpPr>
          <p:nvPr/>
        </p:nvSpPr>
        <p:spPr bwMode="auto">
          <a:xfrm>
            <a:off x="37701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23" name="Rectangle 722"/>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Cualquier método de depreciación tales como la depreciación inmediata,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24" name="Rectangle 723"/>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depreciación lineal y decreciente, etc. son almacenados.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25" name="Rectangle 724"/>
          <p:cNvSpPr>
            <a:spLocks noChangeArrowheads="1"/>
          </p:cNvSpPr>
          <p:nvPr/>
        </p:nvSpPr>
        <p:spPr bwMode="auto">
          <a:xfrm>
            <a:off x="37701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26" name="Rectangle 725"/>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Registro de todos los datos de movimiento como deducción por desgaste no planeada,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27" name="Rectangle 726"/>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depreciación especial no planeada, Venta, Valor de la amortización parcial y desguace.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28" name="Rectangle 727"/>
          <p:cNvSpPr>
            <a:spLocks noChangeArrowheads="1"/>
          </p:cNvSpPr>
          <p:nvPr/>
        </p:nvSpPr>
        <p:spPr bwMode="auto">
          <a:xfrm>
            <a:off x="37701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29" name="Rectangle 728"/>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Presentación de la depreciación mensual o anual en forma de tabla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30" name="Rectangle 729"/>
          <p:cNvSpPr>
            <a:spLocks noChangeArrowheads="1"/>
          </p:cNvSpPr>
          <p:nvPr/>
        </p:nvSpPr>
        <p:spPr bwMode="auto">
          <a:xfrm>
            <a:off x="37701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31" name="Rectangle 730"/>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Función de Evaluación y Reporte de Activos Fijos.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32" name="Rectangle 731"/>
          <p:cNvSpPr>
            <a:spLocks noChangeArrowheads="1"/>
          </p:cNvSpPr>
          <p:nvPr/>
        </p:nvSpPr>
        <p:spPr bwMode="auto">
          <a:xfrm>
            <a:off x="37701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33" name="Rectangle 732"/>
          <p:cNvSpPr>
            <a:spLocks noChangeArrowheads="1"/>
          </p:cNvSpPr>
          <p:nvPr/>
        </p:nvSpPr>
        <p:spPr bwMode="auto">
          <a:xfrm>
            <a:off x="475770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Manejo de documentos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34" name="Rectangle 733"/>
          <p:cNvSpPr>
            <a:spLocks noChangeArrowheads="1"/>
          </p:cNvSpPr>
          <p:nvPr/>
        </p:nvSpPr>
        <p:spPr bwMode="auto">
          <a:xfrm>
            <a:off x="759044075" y="13327840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paquete principal de Producción cumple con todos los requisitos para el control de la produc</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35" name="Rectangle 734"/>
          <p:cNvSpPr>
            <a:spLocks noChangeArrowheads="1"/>
          </p:cNvSpPr>
          <p:nvPr/>
        </p:nvSpPr>
        <p:spPr bwMode="auto">
          <a:xfrm>
            <a:off x="2147483647" y="1332777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36" name="Rectangle 735"/>
          <p:cNvSpPr>
            <a:spLocks noChangeArrowheads="1"/>
          </p:cNvSpPr>
          <p:nvPr/>
        </p:nvSpPr>
        <p:spPr bwMode="auto">
          <a:xfrm>
            <a:off x="759044075" y="1433087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ción eficiente. Por el aumento de situaciones de competencia, un cálculo exacto se basa en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37" name="Rectangle 736"/>
          <p:cNvSpPr>
            <a:spLocks noChangeArrowheads="1"/>
          </p:cNvSpPr>
          <p:nvPr/>
        </p:nvSpPr>
        <p:spPr bwMode="auto">
          <a:xfrm>
            <a:off x="759044075" y="1533390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competitividad para la mayoría de las empresas. El control de la producción de ZEPHIR permite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38" name="Rectangle 737"/>
          <p:cNvSpPr>
            <a:spLocks noChangeArrowheads="1"/>
          </p:cNvSpPr>
          <p:nvPr/>
        </p:nvSpPr>
        <p:spPr bwMode="auto">
          <a:xfrm>
            <a:off x="759044075" y="1633693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información precisa y actual de los recursos existentes en la empresa, a partir del cual se pueden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39" name="Rectangle 738"/>
          <p:cNvSpPr>
            <a:spLocks noChangeArrowheads="1"/>
          </p:cNvSpPr>
          <p:nvPr/>
        </p:nvSpPr>
        <p:spPr bwMode="auto">
          <a:xfrm>
            <a:off x="759044075" y="1733996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derivar las medidas para aumentar la eficacia de su 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40" name="Rectangle 739"/>
          <p:cNvSpPr>
            <a:spLocks noChangeArrowheads="1"/>
          </p:cNvSpPr>
          <p:nvPr/>
        </p:nvSpPr>
        <p:spPr bwMode="auto">
          <a:xfrm>
            <a:off x="689278213"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Principal : 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41" name="Rectangle 740"/>
          <p:cNvSpPr>
            <a:spLocks noChangeArrowheads="1"/>
          </p:cNvSpPr>
          <p:nvPr/>
        </p:nvSpPr>
        <p:spPr bwMode="auto">
          <a:xfrm>
            <a:off x="2147483647"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13</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42" name="Rectangle 741"/>
          <p:cNvSpPr>
            <a:spLocks noChangeArrowheads="1"/>
          </p:cNvSpPr>
          <p:nvPr/>
        </p:nvSpPr>
        <p:spPr bwMode="auto">
          <a:xfrm>
            <a:off x="10930128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43" name="Rectangle 742"/>
          <p:cNvSpPr>
            <a:spLocks noChangeArrowheads="1"/>
          </p:cNvSpPr>
          <p:nvPr/>
        </p:nvSpPr>
        <p:spPr bwMode="auto">
          <a:xfrm>
            <a:off x="1089017063" y="3248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Órdenes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44" name="Rectangle 743"/>
          <p:cNvSpPr>
            <a:spLocks noChangeArrowheads="1"/>
          </p:cNvSpPr>
          <p:nvPr/>
        </p:nvSpPr>
        <p:spPr bwMode="auto">
          <a:xfrm>
            <a:off x="10989071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45" name="Rectangle 744"/>
          <p:cNvSpPr>
            <a:spLocks noChangeArrowheads="1"/>
          </p:cNvSpPr>
          <p:nvPr/>
        </p:nvSpPr>
        <p:spPr bwMode="auto">
          <a:xfrm>
            <a:off x="20871719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Tecnología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46" name="Rectangle 74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Planificación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47" name="Rectangle 74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recursos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48" name="Rectangle 74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Calendario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49" name="Rectangle 74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operacional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50" name="Rectangle 749"/>
          <p:cNvSpPr>
            <a:spLocks noChangeArrowheads="1"/>
          </p:cNvSpPr>
          <p:nvPr/>
        </p:nvSpPr>
        <p:spPr bwMode="auto">
          <a:xfrm>
            <a:off x="2616660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Respons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51" name="Rectangle 75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52" name="Rectangle 75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abilidades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53" name="Rectangle 75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Lista de Pro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54" name="Rectangle 75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55" name="Rectangle 754"/>
          <p:cNvSpPr>
            <a:spLocks noChangeArrowheads="1"/>
          </p:cNvSpPr>
          <p:nvPr/>
        </p:nvSpPr>
        <p:spPr bwMode="auto">
          <a:xfrm>
            <a:off x="2633964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56" name="Rectangle 75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Modelos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57" name="Rectangle 75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Turnos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58" name="Rectangle 757"/>
          <p:cNvSpPr>
            <a:spLocks noChangeArrowheads="1"/>
          </p:cNvSpPr>
          <p:nvPr/>
        </p:nvSpPr>
        <p:spPr bwMode="auto">
          <a:xfrm>
            <a:off x="1566132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Comparación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59" name="Rectangle 758"/>
          <p:cNvSpPr>
            <a:spLocks noChangeArrowheads="1"/>
          </p:cNvSpPr>
          <p:nvPr/>
        </p:nvSpPr>
        <p:spPr bwMode="auto">
          <a:xfrm>
            <a:off x="1574025300" y="425986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real/objetivo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60" name="Rectangle 75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Planeación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61" name="Rectangle 76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Turnos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62" name="Rectangle 761"/>
          <p:cNvSpPr>
            <a:spLocks noChangeArrowheads="1"/>
          </p:cNvSpPr>
          <p:nvPr/>
        </p:nvSpPr>
        <p:spPr bwMode="auto">
          <a:xfrm>
            <a:off x="21431583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Áreas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63" name="Rectangle 76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trabajo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64" name="Rectangle 763"/>
          <p:cNvSpPr>
            <a:spLocks noChangeArrowheads="1"/>
          </p:cNvSpPr>
          <p:nvPr/>
        </p:nvSpPr>
        <p:spPr bwMode="auto">
          <a:xfrm>
            <a:off x="10666142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Tabla de plani-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65" name="Rectangle 764"/>
          <p:cNvSpPr>
            <a:spLocks noChangeArrowheads="1"/>
          </p:cNvSpPr>
          <p:nvPr/>
        </p:nvSpPr>
        <p:spPr bwMode="auto">
          <a:xfrm>
            <a:off x="11780250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ficación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66" name="Rectangle 765"/>
          <p:cNvSpPr>
            <a:spLocks noChangeArrowheads="1"/>
          </p:cNvSpPr>
          <p:nvPr/>
        </p:nvSpPr>
        <p:spPr bwMode="auto">
          <a:xfrm>
            <a:off x="15693771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Preparación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67" name="Rectangle 766"/>
          <p:cNvSpPr>
            <a:spLocks noChangeArrowheads="1"/>
          </p:cNvSpPr>
          <p:nvPr/>
        </p:nvSpPr>
        <p:spPr bwMode="auto">
          <a:xfrm>
            <a:off x="15857489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del trabajo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68" name="Rectangle 76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Tarjetas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69" name="Rectangle 76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recursos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70" name="Rectangle 769"/>
          <p:cNvSpPr>
            <a:spLocks noChangeArrowheads="1"/>
          </p:cNvSpPr>
          <p:nvPr/>
        </p:nvSpPr>
        <p:spPr bwMode="auto">
          <a:xfrm>
            <a:off x="2129763013" y="38300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Maquina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71" name="Rectangle 77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72" name="Rectangle 771"/>
          <p:cNvSpPr>
            <a:spLocks noChangeArrowheads="1"/>
          </p:cNvSpPr>
          <p:nvPr/>
        </p:nvSpPr>
        <p:spPr bwMode="auto">
          <a:xfrm>
            <a:off x="21200792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ria-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73" name="Rectangle 77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Pooles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74" name="Rectangle 77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Tarjeta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75" name="Rectangle 77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Material Reque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76" name="Rectangle 77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77" name="Rectangle 77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rido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78" name="Rectangle 777"/>
          <p:cNvSpPr>
            <a:spLocks noChangeArrowheads="1"/>
          </p:cNvSpPr>
          <p:nvPr/>
        </p:nvSpPr>
        <p:spPr bwMode="auto">
          <a:xfrm>
            <a:off x="16133286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Almacena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79" name="Rectangle 778"/>
          <p:cNvSpPr>
            <a:spLocks noChangeArrowheads="1"/>
          </p:cNvSpPr>
          <p:nvPr/>
        </p:nvSpPr>
        <p:spPr bwMode="auto">
          <a:xfrm>
            <a:off x="19432190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80" name="Rectangle 779"/>
          <p:cNvSpPr>
            <a:spLocks noChangeArrowheads="1"/>
          </p:cNvSpPr>
          <p:nvPr/>
        </p:nvSpPr>
        <p:spPr bwMode="auto">
          <a:xfrm>
            <a:off x="16761380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miento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81" name="Rectangle 780"/>
          <p:cNvSpPr>
            <a:spLocks noChangeArrowheads="1"/>
          </p:cNvSpPr>
          <p:nvPr/>
        </p:nvSpPr>
        <p:spPr bwMode="auto">
          <a:xfrm>
            <a:off x="15428706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Administración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82" name="Rectangle 781"/>
          <p:cNvSpPr>
            <a:spLocks noChangeArrowheads="1"/>
          </p:cNvSpPr>
          <p:nvPr/>
        </p:nvSpPr>
        <p:spPr bwMode="auto">
          <a:xfrm>
            <a:off x="21033755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Recursos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83" name="Rectangle 782"/>
          <p:cNvSpPr>
            <a:spLocks noChangeArrowheads="1"/>
          </p:cNvSpPr>
          <p:nvPr/>
        </p:nvSpPr>
        <p:spPr bwMode="auto">
          <a:xfrm>
            <a:off x="10649172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Herramientas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84" name="Rectangle 783"/>
          <p:cNvSpPr>
            <a:spLocks noChangeArrowheads="1"/>
          </p:cNvSpPr>
          <p:nvPr/>
        </p:nvSpPr>
        <p:spPr bwMode="auto">
          <a:xfrm>
            <a:off x="16462851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Mano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85" name="Rectangle 784"/>
          <p:cNvSpPr>
            <a:spLocks noChangeArrowheads="1"/>
          </p:cNvSpPr>
          <p:nvPr/>
        </p:nvSpPr>
        <p:spPr bwMode="auto">
          <a:xfrm>
            <a:off x="15746571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Obra- Pooles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86" name="Rectangle 785"/>
          <p:cNvSpPr>
            <a:spLocks noChangeArrowheads="1"/>
          </p:cNvSpPr>
          <p:nvPr/>
        </p:nvSpPr>
        <p:spPr bwMode="auto">
          <a:xfrm>
            <a:off x="20927726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Fuerza La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87" name="Rectangle 78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88" name="Rectangle 78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boral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89" name="Rectangle 78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Informes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90" name="Rectangle 78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Planificación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91" name="Rectangle 79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las operaciones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92" name="Rectangle 791"/>
          <p:cNvSpPr>
            <a:spLocks noChangeArrowheads="1"/>
          </p:cNvSpPr>
          <p:nvPr/>
        </p:nvSpPr>
        <p:spPr bwMode="auto">
          <a:xfrm>
            <a:off x="1070843363" y="511436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Recolección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93" name="Rectangle 792"/>
          <p:cNvSpPr>
            <a:spLocks noChangeArrowheads="1"/>
          </p:cNvSpPr>
          <p:nvPr/>
        </p:nvSpPr>
        <p:spPr bwMode="auto">
          <a:xfrm>
            <a:off x="12165107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datos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94" name="Rectangle 793"/>
          <p:cNvSpPr>
            <a:spLocks noChangeArrowheads="1"/>
          </p:cNvSpPr>
          <p:nvPr/>
        </p:nvSpPr>
        <p:spPr bwMode="auto">
          <a:xfrm>
            <a:off x="1561479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BDE-Terminal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95" name="Rectangle 794"/>
          <p:cNvSpPr>
            <a:spLocks noChangeArrowheads="1"/>
          </p:cNvSpPr>
          <p:nvPr/>
        </p:nvSpPr>
        <p:spPr bwMode="auto">
          <a:xfrm>
            <a:off x="7376493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base de nuestro PPS son tecnologías consistentes en operaciones con los materiales asociados,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96" name="Rectangle 795"/>
          <p:cNvSpPr>
            <a:spLocks noChangeArrowheads="1"/>
          </p:cNvSpPr>
          <p:nvPr/>
        </p:nvSpPr>
        <p:spPr bwMode="auto">
          <a:xfrm>
            <a:off x="7376493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recursos de maquinaria y personal o subconjuntos . Puede ser receptivo, pero también por medio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97" name="Rectangle 796"/>
          <p:cNvSpPr>
            <a:spLocks noChangeArrowheads="1"/>
          </p:cNvSpPr>
          <p:nvPr/>
        </p:nvSpPr>
        <p:spPr bwMode="auto">
          <a:xfrm>
            <a:off x="7376493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dispositivos y módulos mecánicos o electrónicos. Con un cálculo de gran alcance, puede valorar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98" name="Rectangle 797"/>
          <p:cNvSpPr>
            <a:spLocks noChangeArrowheads="1"/>
          </p:cNvSpPr>
          <p:nvPr/>
        </p:nvSpPr>
        <p:spPr bwMode="auto">
          <a:xfrm>
            <a:off x="737649338" y="626500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las tecnologías y los artículos de producción en cualquier número de elementos y condiciones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799" name="Rectangle 798"/>
          <p:cNvSpPr>
            <a:spLocks noChangeArrowheads="1"/>
          </p:cNvSpPr>
          <p:nvPr/>
        </p:nvSpPr>
        <p:spPr bwMode="auto">
          <a:xfrm>
            <a:off x="7376493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compra. ZEPHIR tiene un manejo claro de la fabricación. En la sala de control verá planificada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00" name="Rectangle 799"/>
          <p:cNvSpPr>
            <a:spLocks noChangeArrowheads="1"/>
          </p:cNvSpPr>
          <p:nvPr/>
        </p:nvSpPr>
        <p:spPr bwMode="auto">
          <a:xfrm>
            <a:off x="7376493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controlada una producción de órdenes, así como la utilización de los recursos en cualquier mo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01" name="Rectangle 80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02" name="Rectangle 801"/>
          <p:cNvSpPr>
            <a:spLocks noChangeArrowheads="1"/>
          </p:cNvSpPr>
          <p:nvPr/>
        </p:nvSpPr>
        <p:spPr bwMode="auto">
          <a:xfrm>
            <a:off x="737649338" y="656591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mento.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03" name="Rectangle 80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04" name="Rectangle 803"/>
          <p:cNvSpPr>
            <a:spLocks noChangeArrowheads="1"/>
          </p:cNvSpPr>
          <p:nvPr/>
        </p:nvSpPr>
        <p:spPr bwMode="auto">
          <a:xfrm>
            <a:off x="1038175788"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Principal : 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05" name="Rectangle 804"/>
          <p:cNvSpPr>
            <a:spLocks noChangeArrowheads="1"/>
          </p:cNvSpPr>
          <p:nvPr/>
        </p:nvSpPr>
        <p:spPr bwMode="auto">
          <a:xfrm>
            <a:off x="141192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06" name="Rectangle 805"/>
          <p:cNvSpPr>
            <a:spLocks noChangeArrowheads="1"/>
          </p:cNvSpPr>
          <p:nvPr/>
        </p:nvSpPr>
        <p:spPr bwMode="auto">
          <a:xfrm>
            <a:off x="500470488" y="1492634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Planificación de Capacidad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07" name="Rectangle 806"/>
          <p:cNvSpPr>
            <a:spLocks noChangeArrowheads="1"/>
          </p:cNvSpPr>
          <p:nvPr/>
        </p:nvSpPr>
        <p:spPr bwMode="auto">
          <a:xfrm>
            <a:off x="352337688" y="1719868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Planificación, Estación de control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08" name="Rectangle 807"/>
          <p:cNvSpPr>
            <a:spLocks noChangeArrowheads="1"/>
          </p:cNvSpPr>
          <p:nvPr/>
        </p:nvSpPr>
        <p:spPr bwMode="auto">
          <a:xfrm>
            <a:off x="352337688" y="1979015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el paquete adicional de planificación de la capacidad, puede Usted planear los recursos 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09" name="Rectangle 808"/>
          <p:cNvSpPr>
            <a:spLocks noChangeArrowheads="1"/>
          </p:cNvSpPr>
          <p:nvPr/>
        </p:nvSpPr>
        <p:spPr bwMode="auto">
          <a:xfrm>
            <a:off x="2147483647" y="1979015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10" name="Rectangle 809"/>
          <p:cNvSpPr>
            <a:spLocks noChangeArrowheads="1"/>
          </p:cNvSpPr>
          <p:nvPr/>
        </p:nvSpPr>
        <p:spPr bwMode="auto">
          <a:xfrm>
            <a:off x="352337688" y="2079326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pendiendo de las ofertas y la fabricación. Obtener una visión general de las relaciones lógicas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11" name="Rectangle 810"/>
          <p:cNvSpPr>
            <a:spLocks noChangeArrowheads="1"/>
          </p:cNvSpPr>
          <p:nvPr/>
        </p:nvSpPr>
        <p:spPr bwMode="auto">
          <a:xfrm>
            <a:off x="3523376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temporales y optimizar las órdenes en el proceso de producción.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12" name="Rectangle 811"/>
          <p:cNvSpPr>
            <a:spLocks noChangeArrowheads="1"/>
          </p:cNvSpPr>
          <p:nvPr/>
        </p:nvSpPr>
        <p:spPr bwMode="auto">
          <a:xfrm>
            <a:off x="15146543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Estación de control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13" name="Rectangle 81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Planificación de Operaciones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14" name="Rectangle 813"/>
          <p:cNvSpPr>
            <a:spLocks noChangeArrowheads="1"/>
          </p:cNvSpPr>
          <p:nvPr/>
        </p:nvSpPr>
        <p:spPr bwMode="auto">
          <a:xfrm>
            <a:off x="1848405625"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14</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15" name="Rectangle 814"/>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planificación de operaciones forma una cla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16" name="Rectangle 815"/>
          <p:cNvSpPr>
            <a:spLocks noChangeArrowheads="1"/>
          </p:cNvSpPr>
          <p:nvPr/>
        </p:nvSpPr>
        <p:spPr bwMode="auto">
          <a:xfrm>
            <a:off x="18479039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17" name="Rectangle 816"/>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sificación cronológica de los recursos dentro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18" name="Rectangle 817"/>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una orden de presentación de pedidos sin tener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19" name="Rectangle 818"/>
          <p:cNvSpPr>
            <a:spLocks noChangeArrowheads="1"/>
          </p:cNvSpPr>
          <p:nvPr/>
        </p:nvSpPr>
        <p:spPr bwMode="auto">
          <a:xfrm>
            <a:off x="381979488" y="5269626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cuenta la competencia. Esto es adecuado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20" name="Rectangle 819"/>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para estimar el tiempo de procesamiento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21" name="Rectangle 820"/>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función del modelo de turnos seleccionados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22" name="Rectangle 821"/>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horas de trabajo disponibles.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23" name="Rectangle 822"/>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consola de uso de los recursos de todos los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24" name="Rectangle 823"/>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pedidos se presenta en forma de un gráfico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25" name="Rectangle 824"/>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barras. La utilización de recursos y los detalles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26" name="Rectangle 825"/>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sobre las órdenes pueden ser leídos. Es posible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27" name="Rectangle 826"/>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mover las operaciones individuales u órdenes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28" name="Rectangle 827"/>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producción completas, o reprogramar otros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29" name="Rectangle 828"/>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recursos. Por otra parte, los pedidos se pueden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30" name="Rectangle 829"/>
          <p:cNvSpPr>
            <a:spLocks noChangeArrowheads="1"/>
          </p:cNvSpPr>
          <p:nvPr/>
        </p:nvSpPr>
        <p:spPr bwMode="auto">
          <a:xfrm>
            <a:off x="3819794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ver y editar en los servicios de terceros.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31" name="Rectangle 830"/>
          <p:cNvSpPr>
            <a:spLocks noChangeArrowheads="1"/>
          </p:cNvSpPr>
          <p:nvPr/>
        </p:nvSpPr>
        <p:spPr bwMode="auto">
          <a:xfrm>
            <a:off x="2147483647"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15</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32" name="Rectangle 831"/>
          <p:cNvSpPr>
            <a:spLocks noChangeArrowheads="1"/>
          </p:cNvSpPr>
          <p:nvPr/>
        </p:nvSpPr>
        <p:spPr bwMode="auto">
          <a:xfrm>
            <a:off x="962155175" y="148478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Gestión de Calidad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33" name="Rectangle 832"/>
          <p:cNvSpPr>
            <a:spLocks noChangeArrowheads="1"/>
          </p:cNvSpPr>
          <p:nvPr/>
        </p:nvSpPr>
        <p:spPr bwMode="auto">
          <a:xfrm>
            <a:off x="748185575" y="17791223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Prueba de tecnologías, Gestión de equipos de medición, Control de calidad de mercancías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34" name="Rectangle 833"/>
          <p:cNvSpPr>
            <a:spLocks noChangeArrowheads="1"/>
          </p:cNvSpPr>
          <p:nvPr/>
        </p:nvSpPr>
        <p:spPr bwMode="auto">
          <a:xfrm>
            <a:off x="748185575" y="1879425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entrantes y salientes, Gestión de calidad en la producción, Evaluación de proveedores,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35" name="Rectangle 834"/>
          <p:cNvSpPr>
            <a:spLocks noChangeArrowheads="1"/>
          </p:cNvSpPr>
          <p:nvPr/>
        </p:nvSpPr>
        <p:spPr bwMode="auto">
          <a:xfrm>
            <a:off x="748185575" y="19797283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estadísticas.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36" name="Rectangle 835"/>
          <p:cNvSpPr>
            <a:spLocks noChangeArrowheads="1"/>
          </p:cNvSpPr>
          <p:nvPr/>
        </p:nvSpPr>
        <p:spPr bwMode="auto">
          <a:xfrm>
            <a:off x="748185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gestión de la calidad juega cada vez más un importante papel en la circulación de mercancías,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37" name="Rectangle 836"/>
          <p:cNvSpPr>
            <a:spLocks noChangeArrowheads="1"/>
          </p:cNvSpPr>
          <p:nvPr/>
        </p:nvSpPr>
        <p:spPr bwMode="auto">
          <a:xfrm>
            <a:off x="748185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sobre todo en la producción. Con nuestro módulo de GC , está usted capacitado completamente para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38" name="Rectangle 837"/>
          <p:cNvSpPr>
            <a:spLocks noChangeArrowheads="1"/>
          </p:cNvSpPr>
          <p:nvPr/>
        </p:nvSpPr>
        <p:spPr bwMode="auto">
          <a:xfrm>
            <a:off x="748185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controlar la entrada y salida de artículos en términos de calidad en el proceso de la producción. Basado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39" name="Rectangle 838"/>
          <p:cNvSpPr>
            <a:spLocks noChangeArrowheads="1"/>
          </p:cNvSpPr>
          <p:nvPr/>
        </p:nvSpPr>
        <p:spPr bwMode="auto">
          <a:xfrm>
            <a:off x="748185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las pruebas creadas individualmente, cada producto, ya sea en compra o venta se comprueba para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40" name="Rectangle 839"/>
          <p:cNvSpPr>
            <a:spLocks noChangeArrowheads="1"/>
          </p:cNvSpPr>
          <p:nvPr/>
        </p:nvSpPr>
        <p:spPr bwMode="auto">
          <a:xfrm>
            <a:off x="748185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cualquier número de parámetros. Si el 100% - o por muestreo, todos los resultados de medición están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41" name="Rectangle 840"/>
          <p:cNvSpPr>
            <a:spLocks noChangeArrowheads="1"/>
          </p:cNvSpPr>
          <p:nvPr/>
        </p:nvSpPr>
        <p:spPr bwMode="auto">
          <a:xfrm>
            <a:off x="748185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disponibles en el futuro para quejas, evaluación de proveedores o correcciones en la 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42" name="Rectangle 841"/>
          <p:cNvSpPr>
            <a:spLocks noChangeArrowheads="1"/>
          </p:cNvSpPr>
          <p:nvPr/>
        </p:nvSpPr>
        <p:spPr bwMode="auto">
          <a:xfrm>
            <a:off x="2147483647" y="2827321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Calidad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43" name="Rectangle 842"/>
          <p:cNvSpPr>
            <a:spLocks noChangeArrowheads="1"/>
          </p:cNvSpPr>
          <p:nvPr/>
        </p:nvSpPr>
        <p:spPr bwMode="auto">
          <a:xfrm>
            <a:off x="881835613"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Paquete adicional: Gestión de Calidad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44" name="Rectangle 843"/>
          <p:cNvSpPr>
            <a:spLocks noChangeArrowheads="1"/>
          </p:cNvSpPr>
          <p:nvPr/>
        </p:nvSpPr>
        <p:spPr bwMode="auto">
          <a:xfrm>
            <a:off x="11499500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Pedido de Prueba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45" name="Rectangle 844"/>
          <p:cNvSpPr>
            <a:spLocks noChangeArrowheads="1"/>
          </p:cNvSpPr>
          <p:nvPr/>
        </p:nvSpPr>
        <p:spPr bwMode="auto">
          <a:xfrm>
            <a:off x="11567207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Medio de Control</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46" name="Rectangle 84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Plan de Inspección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47" name="Rectangle 84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Instrucciones de Inspección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48" name="Rectangle 847"/>
          <p:cNvSpPr>
            <a:spLocks noChangeArrowheads="1"/>
          </p:cNvSpPr>
          <p:nvPr/>
        </p:nvSpPr>
        <p:spPr bwMode="auto">
          <a:xfrm>
            <a:off x="214388700"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Referencias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49" name="Rectangle 848"/>
          <p:cNvSpPr>
            <a:spLocks noChangeArrowheads="1"/>
          </p:cNvSpPr>
          <p:nvPr/>
        </p:nvSpPr>
        <p:spPr bwMode="auto">
          <a:xfrm>
            <a:off x="1848405625"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16</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50" name="Rectangle 849"/>
          <p:cNvSpPr>
            <a:spLocks noChangeArrowheads="1"/>
          </p:cNvSpPr>
          <p:nvPr/>
        </p:nvSpPr>
        <p:spPr bwMode="auto">
          <a:xfrm>
            <a:off x="517790113" y="1682227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51" name="Rectangle 850"/>
          <p:cNvSpPr>
            <a:spLocks noChangeArrowheads="1"/>
          </p:cNvSpPr>
          <p:nvPr/>
        </p:nvSpPr>
        <p:spPr bwMode="auto">
          <a:xfrm>
            <a:off x="764792413" y="1682227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TI Empresa de sistema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52" name="Rectangle 851"/>
          <p:cNvSpPr>
            <a:spLocks noChangeArrowheads="1"/>
          </p:cNvSpPr>
          <p:nvPr/>
        </p:nvSpPr>
        <p:spPr bwMode="auto">
          <a:xfrm>
            <a:off x="2075524488" y="246260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53" name="Rectangle 852"/>
          <p:cNvSpPr>
            <a:spLocks noChangeArrowheads="1"/>
          </p:cNvSpPr>
          <p:nvPr/>
        </p:nvSpPr>
        <p:spPr bwMode="auto">
          <a:xfrm>
            <a:off x="2147483647" y="2462609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Mecanizado de plástico, acabado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54" name="Rectangle 85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superficial, fresado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55" name="Rectangle 854"/>
          <p:cNvSpPr>
            <a:spLocks noChangeArrowheads="1"/>
          </p:cNvSpPr>
          <p:nvPr/>
        </p:nvSpPr>
        <p:spPr bwMode="auto">
          <a:xfrm>
            <a:off x="1994447688" y="1706002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56" name="Rectangle 855"/>
          <p:cNvSpPr>
            <a:spLocks noChangeArrowheads="1"/>
          </p:cNvSpPr>
          <p:nvPr/>
        </p:nvSpPr>
        <p:spPr bwMode="auto">
          <a:xfrm>
            <a:off x="2147483647" y="17060021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Elaboración de Productductos Òpticos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57" name="Rectangle 856"/>
          <p:cNvSpPr>
            <a:spLocks noChangeArrowheads="1"/>
          </p:cNvSpPr>
          <p:nvPr/>
        </p:nvSpPr>
        <p:spPr bwMode="auto">
          <a:xfrm>
            <a:off x="19087004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58" name="Rectangle 857"/>
          <p:cNvSpPr>
            <a:spLocks noChangeArrowheads="1"/>
          </p:cNvSpPr>
          <p:nvPr/>
        </p:nvSpPr>
        <p:spPr bwMode="auto">
          <a:xfrm>
            <a:off x="2159508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Tecnología Médica, Chips- Microfluidos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59" name="Rectangle 858"/>
          <p:cNvSpPr>
            <a:spLocks noChangeArrowheads="1"/>
          </p:cNvSpPr>
          <p:nvPr/>
        </p:nvSpPr>
        <p:spPr bwMode="auto">
          <a:xfrm>
            <a:off x="2090639075" y="341834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60" name="Rectangle 859"/>
          <p:cNvSpPr>
            <a:spLocks noChangeArrowheads="1"/>
          </p:cNvSpPr>
          <p:nvPr/>
        </p:nvSpPr>
        <p:spPr bwMode="auto">
          <a:xfrm>
            <a:off x="2147483647" y="3418347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Piezas de precisión, Mecánica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61" name="Rectangle 86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precisión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62" name="Rectangle 861"/>
          <p:cNvSpPr>
            <a:spLocks noChangeArrowheads="1"/>
          </p:cNvSpPr>
          <p:nvPr/>
        </p:nvSpPr>
        <p:spPr bwMode="auto">
          <a:xfrm>
            <a:off x="2760011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63" name="Rectangle 862"/>
          <p:cNvSpPr>
            <a:spLocks noChangeArrowheads="1"/>
          </p:cNvSpPr>
          <p:nvPr/>
        </p:nvSpPr>
        <p:spPr bwMode="auto">
          <a:xfrm>
            <a:off x="5229987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Tubos de protección de cable, tuberías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64" name="Rectangle 863"/>
          <p:cNvSpPr>
            <a:spLocks noChangeArrowheads="1"/>
          </p:cNvSpPr>
          <p:nvPr/>
        </p:nvSpPr>
        <p:spPr bwMode="auto">
          <a:xfrm>
            <a:off x="93573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plástico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65" name="Rectangle 864"/>
          <p:cNvSpPr>
            <a:spLocks noChangeArrowheads="1"/>
          </p:cNvSpPr>
          <p:nvPr/>
        </p:nvSpPr>
        <p:spPr bwMode="auto">
          <a:xfrm>
            <a:off x="20605400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66" name="Rectangle 86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Sistemas eléctricos, Sistemas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67" name="Rectangle 86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control, Automatización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68" name="Rectangle 867"/>
          <p:cNvSpPr>
            <a:spLocks noChangeArrowheads="1"/>
          </p:cNvSpPr>
          <p:nvPr/>
        </p:nvSpPr>
        <p:spPr bwMode="auto">
          <a:xfrm>
            <a:off x="324159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69" name="Rectangle 868"/>
          <p:cNvSpPr>
            <a:spLocks noChangeArrowheads="1"/>
          </p:cNvSpPr>
          <p:nvPr/>
        </p:nvSpPr>
        <p:spPr bwMode="auto">
          <a:xfrm>
            <a:off x="5711571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Electrotécnica, Producción de Equipos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70" name="Rectangle 869"/>
          <p:cNvSpPr>
            <a:spLocks noChangeArrowheads="1"/>
          </p:cNvSpPr>
          <p:nvPr/>
        </p:nvSpPr>
        <p:spPr bwMode="auto">
          <a:xfrm>
            <a:off x="680896213" y="564602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Sistemas complejos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71" name="Rectangle 870"/>
          <p:cNvSpPr>
            <a:spLocks noChangeArrowheads="1"/>
          </p:cNvSpPr>
          <p:nvPr/>
        </p:nvSpPr>
        <p:spPr bwMode="auto">
          <a:xfrm>
            <a:off x="2002475675" y="638675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72" name="Rectangle 871"/>
          <p:cNvSpPr>
            <a:spLocks noChangeArrowheads="1"/>
          </p:cNvSpPr>
          <p:nvPr/>
        </p:nvSpPr>
        <p:spPr bwMode="auto">
          <a:xfrm>
            <a:off x="2147483647" y="6386750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Procesamiento de metales, trata-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73" name="Rectangle 872"/>
          <p:cNvSpPr>
            <a:spLocks noChangeArrowheads="1"/>
          </p:cNvSpPr>
          <p:nvPr/>
        </p:nvSpPr>
        <p:spPr bwMode="auto">
          <a:xfrm>
            <a:off x="20024756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miento de superficies, Tecnología CAD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74" name="Rectangle 87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www.axxo-design.de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75" name="Rectangle 874"/>
          <p:cNvSpPr>
            <a:spLocks noChangeArrowheads="1"/>
          </p:cNvSpPr>
          <p:nvPr/>
        </p:nvSpPr>
        <p:spPr bwMode="auto">
          <a:xfrm>
            <a:off x="2147483647" y="180281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www.micros-optik.com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76" name="Rectangle 875"/>
          <p:cNvSpPr>
            <a:spLocks noChangeArrowheads="1"/>
          </p:cNvSpPr>
          <p:nvPr/>
        </p:nvSpPr>
        <p:spPr bwMode="auto">
          <a:xfrm>
            <a:off x="788369963" y="179685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www.jendata.de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77" name="Rectangle 87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www.langer-jena.de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78" name="Rectangle 877"/>
          <p:cNvSpPr>
            <a:spLocks noChangeArrowheads="1"/>
          </p:cNvSpPr>
          <p:nvPr/>
        </p:nvSpPr>
        <p:spPr bwMode="auto">
          <a:xfrm>
            <a:off x="6860333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www.moore-gmbh.de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79" name="Rectangle 878"/>
          <p:cNvSpPr>
            <a:spLocks noChangeArrowheads="1"/>
          </p:cNvSpPr>
          <p:nvPr/>
        </p:nvSpPr>
        <p:spPr bwMode="auto">
          <a:xfrm>
            <a:off x="724281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www.sk-tronic.com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80" name="Rectangle 87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www.sas-jena.com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81" name="Rectangle 880"/>
          <p:cNvSpPr>
            <a:spLocks noChangeArrowheads="1"/>
          </p:cNvSpPr>
          <p:nvPr/>
        </p:nvSpPr>
        <p:spPr bwMode="auto">
          <a:xfrm>
            <a:off x="2147483647" y="658342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www.cbv-blech.de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82" name="Rectangle 88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Langer Metall &amp; Werkzeug</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83" name="Rectangle 882"/>
          <p:cNvSpPr>
            <a:spLocks noChangeArrowheads="1"/>
          </p:cNvSpPr>
          <p:nvPr/>
        </p:nvSpPr>
        <p:spPr bwMode="auto">
          <a:xfrm>
            <a:off x="293614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GbR</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84" name="Rectangle 883"/>
          <p:cNvSpPr>
            <a:spLocks noChangeArrowheads="1"/>
          </p:cNvSpPr>
          <p:nvPr/>
        </p:nvSpPr>
        <p:spPr bwMode="auto">
          <a:xfrm>
            <a:off x="772042525" y="653684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www.hs-anhalt.de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85" name="Rectangle 884"/>
          <p:cNvSpPr>
            <a:spLocks noChangeArrowheads="1"/>
          </p:cNvSpPr>
          <p:nvPr/>
        </p:nvSpPr>
        <p:spPr bwMode="auto">
          <a:xfrm>
            <a:off x="3781202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86" name="Rectangle 885"/>
          <p:cNvSpPr>
            <a:spLocks noChangeArrowheads="1"/>
          </p:cNvSpPr>
          <p:nvPr/>
        </p:nvSpPr>
        <p:spPr bwMode="auto">
          <a:xfrm>
            <a:off x="625122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Centro de Enseñanza (Àrea: EMW)</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87" name="Rectangle 886"/>
          <p:cNvSpPr>
            <a:spLocks noChangeArrowheads="1"/>
          </p:cNvSpPr>
          <p:nvPr/>
        </p:nvSpPr>
        <p:spPr bwMode="auto">
          <a:xfrm>
            <a:off x="932576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Hochschule Anhalt (FH)</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88" name="Rectangle 887"/>
          <p:cNvSpPr>
            <a:spLocks noChangeArrowheads="1"/>
          </p:cNvSpPr>
          <p:nvPr/>
        </p:nvSpPr>
        <p:spPr bwMode="auto">
          <a:xfrm>
            <a:off x="9371298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6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Anhalt University of Applied Sciences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89" name="Rectangle 88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www.microfluidic-chipshop.com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90" name="Rectangle 889"/>
          <p:cNvSpPr>
            <a:spLocks noChangeArrowheads="1"/>
          </p:cNvSpPr>
          <p:nvPr/>
        </p:nvSpPr>
        <p:spPr bwMode="auto">
          <a:xfrm>
            <a:off x="4806918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91" name="Rectangle 890"/>
          <p:cNvSpPr>
            <a:spLocks noChangeArrowheads="1"/>
          </p:cNvSpPr>
          <p:nvPr/>
        </p:nvSpPr>
        <p:spPr bwMode="auto">
          <a:xfrm>
            <a:off x="7276941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Transformación del plástico,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92" name="Rectangle 891"/>
          <p:cNvSpPr>
            <a:spLocks noChangeArrowheads="1"/>
          </p:cNvSpPr>
          <p:nvPr/>
        </p:nvSpPr>
        <p:spPr bwMode="auto">
          <a:xfrm>
            <a:off x="4806918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Moldeo por inyección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93" name="Rectangle 892"/>
          <p:cNvSpPr>
            <a:spLocks noChangeArrowheads="1"/>
          </p:cNvSpPr>
          <p:nvPr/>
        </p:nvSpPr>
        <p:spPr bwMode="auto">
          <a:xfrm>
            <a:off x="7490729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www.3p-plastic.de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94" name="Rectangle 893"/>
          <p:cNvSpPr>
            <a:spLocks noChangeArrowheads="1"/>
          </p:cNvSpPr>
          <p:nvPr/>
        </p:nvSpPr>
        <p:spPr bwMode="auto">
          <a:xfrm>
            <a:off x="19651218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95" name="Rectangle 89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Piezas torneadas de precisión, Fresado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96" name="Rectangle 89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CNC</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97" name="Rectangle 89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www.pad-jena.de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98" name="Rectangle 897"/>
          <p:cNvSpPr>
            <a:spLocks noChangeArrowheads="1"/>
          </p:cNvSpPr>
          <p:nvPr/>
        </p:nvSpPr>
        <p:spPr bwMode="auto">
          <a:xfrm>
            <a:off x="23469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899" name="Rectangle 898"/>
          <p:cNvSpPr>
            <a:spLocks noChangeArrowheads="1"/>
          </p:cNvSpPr>
          <p:nvPr/>
        </p:nvSpPr>
        <p:spPr bwMode="auto">
          <a:xfrm>
            <a:off x="460243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Construcción de herramientas para fundi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00" name="Rectangle 899"/>
          <p:cNvSpPr>
            <a:spLocks noChangeArrowheads="1"/>
          </p:cNvSpPr>
          <p:nvPr/>
        </p:nvSpPr>
        <p:spPr bwMode="auto">
          <a:xfrm>
            <a:off x="23469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ción a presión y moldeo por inyección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01" name="Rectangle 900"/>
          <p:cNvSpPr>
            <a:spLocks noChangeArrowheads="1"/>
          </p:cNvSpPr>
          <p:nvPr/>
        </p:nvSpPr>
        <p:spPr bwMode="auto">
          <a:xfrm>
            <a:off x="7123223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www.hema-jena.de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02" name="Rectangle 901"/>
          <p:cNvSpPr>
            <a:spLocks noChangeArrowheads="1"/>
          </p:cNvSpPr>
          <p:nvPr/>
        </p:nvSpPr>
        <p:spPr bwMode="auto">
          <a:xfrm>
            <a:off x="3929030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Ramo: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03" name="Rectangle 902"/>
          <p:cNvSpPr>
            <a:spLocks noChangeArrowheads="1"/>
          </p:cNvSpPr>
          <p:nvPr/>
        </p:nvSpPr>
        <p:spPr bwMode="auto">
          <a:xfrm>
            <a:off x="63357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Instalación y mantejo de aparatos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04" name="Rectangle 903"/>
          <p:cNvSpPr>
            <a:spLocks noChangeArrowheads="1"/>
          </p:cNvSpPr>
          <p:nvPr/>
        </p:nvSpPr>
        <p:spPr bwMode="auto">
          <a:xfrm>
            <a:off x="4073921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electrotecnicos y de climatización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05" name="Rectangle 904"/>
          <p:cNvSpPr>
            <a:spLocks noChangeArrowheads="1"/>
          </p:cNvSpPr>
          <p:nvPr/>
        </p:nvSpPr>
        <p:spPr bwMode="auto">
          <a:xfrm>
            <a:off x="7096347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www.gk-fullservice.de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06" name="Rectangle 905"/>
          <p:cNvSpPr>
            <a:spLocks noChangeArrowheads="1"/>
          </p:cNvSpPr>
          <p:nvPr/>
        </p:nvSpPr>
        <p:spPr bwMode="auto">
          <a:xfrm>
            <a:off x="389709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GK Fullservice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07" name="Rectangle 906"/>
          <p:cNvSpPr>
            <a:spLocks noChangeArrowheads="1"/>
          </p:cNvSpPr>
          <p:nvPr/>
        </p:nvSpPr>
        <p:spPr bwMode="auto">
          <a:xfrm>
            <a:off x="784952075"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Casos Prácticos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08" name="Rectangle 907"/>
          <p:cNvSpPr>
            <a:spLocks noChangeArrowheads="1"/>
          </p:cNvSpPr>
          <p:nvPr/>
        </p:nvSpPr>
        <p:spPr bwMode="auto">
          <a:xfrm>
            <a:off x="630501025" y="163972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empresa de fabricación CBV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09" name="Rectangle 908"/>
          <p:cNvSpPr>
            <a:spLocks noChangeArrowheads="1"/>
          </p:cNvSpPr>
          <p:nvPr/>
        </p:nvSpPr>
        <p:spPr bwMode="auto">
          <a:xfrm>
            <a:off x="630501025" y="17400254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Blechbearbeitung GmbH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10" name="Rectangle 909"/>
          <p:cNvSpPr>
            <a:spLocks noChangeArrowheads="1"/>
          </p:cNvSpPr>
          <p:nvPr/>
        </p:nvSpPr>
        <p:spPr bwMode="auto">
          <a:xfrm>
            <a:off x="630501025" y="1840328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Turingia utilizó en el pasado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11" name="Rectangle 910"/>
          <p:cNvSpPr>
            <a:spLocks noChangeArrowheads="1"/>
          </p:cNvSpPr>
          <p:nvPr/>
        </p:nvSpPr>
        <p:spPr bwMode="auto">
          <a:xfrm>
            <a:off x="630501025" y="19406314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ERP System Hero Work.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12" name="Rectangle 911"/>
          <p:cNvSpPr>
            <a:spLocks noChangeArrowheads="1"/>
          </p:cNvSpPr>
          <p:nvPr/>
        </p:nvSpPr>
        <p:spPr bwMode="auto">
          <a:xfrm>
            <a:off x="630501025" y="2040934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Este Software no pudo mantenerse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13" name="Rectangle 912"/>
          <p:cNvSpPr>
            <a:spLocks noChangeArrowheads="1"/>
          </p:cNvSpPr>
          <p:nvPr/>
        </p:nvSpPr>
        <p:spPr bwMode="auto">
          <a:xfrm>
            <a:off x="630501025" y="21412374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 día con la flexibilidad en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14" name="Rectangle 913"/>
          <p:cNvSpPr>
            <a:spLocks noChangeArrowheads="1"/>
          </p:cNvSpPr>
          <p:nvPr/>
        </p:nvSpPr>
        <p:spPr bwMode="auto">
          <a:xfrm>
            <a:off x="630501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calculación y elaboración de ofertas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15" name="Rectangle 914"/>
          <p:cNvSpPr>
            <a:spLocks noChangeArrowheads="1"/>
          </p:cNvSpPr>
          <p:nvPr/>
        </p:nvSpPr>
        <p:spPr bwMode="auto">
          <a:xfrm>
            <a:off x="630501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frente a la fuerte demanda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16" name="Rectangle 915"/>
          <p:cNvSpPr>
            <a:spLocks noChangeArrowheads="1"/>
          </p:cNvSpPr>
          <p:nvPr/>
        </p:nvSpPr>
        <p:spPr bwMode="auto">
          <a:xfrm>
            <a:off x="630501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clientes.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17" name="Rectangle 916"/>
          <p:cNvSpPr>
            <a:spLocks noChangeArrowheads="1"/>
          </p:cNvSpPr>
          <p:nvPr/>
        </p:nvSpPr>
        <p:spPr bwMode="auto">
          <a:xfrm>
            <a:off x="630501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particular</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18" name="Rectangle 917"/>
          <p:cNvSpPr>
            <a:spLocks noChangeArrowheads="1"/>
          </p:cNvSpPr>
          <p:nvPr/>
        </p:nvSpPr>
        <p:spPr bwMode="auto">
          <a:xfrm>
            <a:off x="13750401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limitado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19" name="Rectangle 918"/>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número de escalas de cantidad, que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20" name="Rectangle 919"/>
          <p:cNvSpPr>
            <a:spLocks noChangeArrowheads="1"/>
          </p:cNvSpPr>
          <p:nvPr/>
        </p:nvSpPr>
        <p:spPr bwMode="auto">
          <a:xfrm>
            <a:off x="630483563" y="2817796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podría ser calculado y ofrecido al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21" name="Rectangle 920"/>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mismo tiempo, fue percibido como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22" name="Rectangle 921"/>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una barrera. El Crecimiento rápido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23" name="Rectangle 922"/>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la empresa conectado al aumento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24" name="Rectangle 923"/>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clientes, pedidos y servicios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25" name="Rectangle 924"/>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cooperación eran requeridos para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26" name="Rectangle 925"/>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sistema más moderno y más poderoso.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27" name="Rectangle 926"/>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Futuras desiciones de negocios debían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28" name="Rectangle 927"/>
          <p:cNvSpPr>
            <a:spLocks noChangeArrowheads="1"/>
          </p:cNvSpPr>
          <p:nvPr/>
        </p:nvSpPr>
        <p:spPr bwMode="auto">
          <a:xfrm>
            <a:off x="630483563" y="345989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ser posibles con base a los indicadores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29" name="Rectangle 928"/>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económicos dentro del sistema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30" name="Rectangle 929"/>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ERP. Aquí, fue anhelada la integración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31" name="Rectangle 930"/>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la contabilidad en el sistema total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32" name="Rectangle 931"/>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para lograr una mayor transparencia,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33" name="Rectangle 932"/>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así como ahorro en el control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34" name="Rectangle 933"/>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costos; por supuesto, pudo usarse las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35" name="Rectangle 934"/>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tecnologías modernas y seguras en el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36" name="Rectangle 935"/>
          <p:cNvSpPr>
            <a:spLocks noChangeArrowheads="1"/>
          </p:cNvSpPr>
          <p:nvPr/>
        </p:nvSpPr>
        <p:spPr bwMode="auto">
          <a:xfrm>
            <a:off x="630483563" y="410200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futuro. Puntos importantes fueron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37" name="Rectangle 936"/>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Soporte sencillo, un contacto rápido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38" name="Rectangle 937"/>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 los fabricantes y distribuidores, así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39" name="Rectangle 938"/>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como un modelo de licencia simple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40" name="Rectangle 939"/>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justo.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41" name="Rectangle 940"/>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CBV se decidió en Octubre de 2006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42" name="Rectangle 941"/>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por la utilización de ZEPHIR Avenue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43" name="Rectangle 942"/>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(fabricante JENTECH AG), con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44" name="Rectangle 943"/>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aquisición del paquete principal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45" name="Rectangle 944"/>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Gestión de Recursos Empresariales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46" name="Rectangle 945"/>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Contabilidad, iniciando su productividad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47" name="Rectangle 946"/>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partir de 01.01.2007 como primera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48" name="Rectangle 947"/>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etapa de desarrollo . El módulo de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49" name="Rectangle 948"/>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 PPS así como la BDE con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50" name="Rectangle 949"/>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Terminal industrial DET4000 comenzó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51" name="Rectangle 950"/>
          <p:cNvSpPr>
            <a:spLocks noChangeArrowheads="1"/>
          </p:cNvSpPr>
          <p:nvPr/>
        </p:nvSpPr>
        <p:spPr bwMode="auto">
          <a:xfrm>
            <a:off x="630483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mediados del 2007.</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52" name="Rectangle 951"/>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principal ventaja del nuevo sistema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53" name="Rectangle 952"/>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 el cálculo diferencial. Por lo tanto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54" name="Rectangle 953"/>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es posible determinar el costo real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55" name="Rectangle 954"/>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cálculo de la oferta de la empresa.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56" name="Rectangle 955"/>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 todos estos precios adicionales,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57" name="Rectangle 956"/>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 obtiene el precio final del Producto.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58" name="Rectangle 957"/>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 base al tipo de Calculación, se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59" name="Rectangle 958"/>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pueden formar los precios de venta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60" name="Rectangle 959"/>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dependiendo de varios factores como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61" name="Rectangle 960"/>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por ejemplo: el estatus del Cliente.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62" name="Rectangle 961"/>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También la calculación breve es posible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63" name="Rectangle 962"/>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para realizar un precio promocional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64" name="Rectangle 963"/>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ó ganar un lucrativo precio de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65" name="Rectangle 964"/>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cliente, sin correr el riesgo de entrar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66" name="Rectangle 965"/>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por debajo del precio de costo.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67" name="Rectangle 966"/>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través de un documento integrado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68" name="Rectangle 967"/>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un cálculo de beneficio bruto asi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69" name="Rectangle 968"/>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como una amplia función de informes,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70" name="Rectangle 969"/>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tiene uno en cualquier momento una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71" name="Rectangle 970"/>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vista general sobre el actual resultado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72" name="Rectangle 971"/>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del negocio o de la operación. La ca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73" name="Rectangle 97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74" name="Rectangle 973"/>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pacidad de crear tecnologís de forma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75" name="Rectangle 974"/>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rápida y eficiente para calcular los co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76" name="Rectangle 97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77" name="Rectangle 976"/>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stos de producción, permite el proce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78" name="Rectangle 97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79" name="Rectangle 978"/>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samiento de un número de solicitudes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80" name="Rectangle 979"/>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significativamente mayor sin personal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81" name="Rectangle 980"/>
          <p:cNvSpPr>
            <a:spLocks noChangeArrowheads="1"/>
          </p:cNvSpPr>
          <p:nvPr/>
        </p:nvSpPr>
        <p:spPr bwMode="auto">
          <a:xfrm>
            <a:off x="1766262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adicional.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82" name="Rectangle 981"/>
          <p:cNvSpPr>
            <a:spLocks noChangeArrowheads="1"/>
          </p:cNvSpPr>
          <p:nvPr/>
        </p:nvSpPr>
        <p:spPr bwMode="auto">
          <a:xfrm>
            <a:off x="630501025" y="1225237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ZEPHIR</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83" name="Rectangle 982"/>
          <p:cNvSpPr>
            <a:spLocks noChangeArrowheads="1"/>
          </p:cNvSpPr>
          <p:nvPr/>
        </p:nvSpPr>
        <p:spPr bwMode="auto">
          <a:xfrm>
            <a:off x="988183825" y="1231109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84" name="Rectangle 983"/>
          <p:cNvSpPr>
            <a:spLocks noChangeArrowheads="1"/>
          </p:cNvSpPr>
          <p:nvPr/>
        </p:nvSpPr>
        <p:spPr bwMode="auto">
          <a:xfrm>
            <a:off x="1031568613" y="1225237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Avenue - ERP-Software para el mercado de fabricación media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85" name="Rectangle 984"/>
          <p:cNvSpPr>
            <a:spLocks noChangeArrowheads="1"/>
          </p:cNvSpPr>
          <p:nvPr/>
        </p:nvSpPr>
        <p:spPr bwMode="auto">
          <a:xfrm>
            <a:off x="630501025" y="1348974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Moderno Software corporativo que controla la totalidad de la Producción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86" name="Rectangle 985"/>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empresa CBV-Blechbearbeitung GmbH produce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87" name="Rectangle 986"/>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desde 1992 todo tipo de láminas de metal, ensam-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88" name="Rectangle 987"/>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blaje, piezas soldadas y sistemas de cajas de metal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89" name="Rectangle 988"/>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serie pequeñas o grandes. Con mas de 50 empleados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90" name="Rectangle 989"/>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y una maquinaria de alta tecnología, la empresa CBV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91" name="Rectangle 990"/>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satisface las mas altas exigencias de calidad. Esto se ve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92" name="Rectangle 991"/>
          <p:cNvSpPr>
            <a:spLocks noChangeArrowheads="1"/>
          </p:cNvSpPr>
          <p:nvPr/>
        </p:nvSpPr>
        <p:spPr bwMode="auto">
          <a:xfrm>
            <a:off x="12639182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exprresado en el año 2005 cuando alcanzó el „Gran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93" name="Rectangle 992"/>
          <p:cNvSpPr>
            <a:spLocks noChangeArrowheads="1"/>
          </p:cNvSpPr>
          <p:nvPr/>
        </p:nvSpPr>
        <p:spPr bwMode="auto">
          <a:xfrm>
            <a:off x="6769989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premio de la empresa mediana“. La empresa CBV matiene relaciones co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94" name="Rectangle 99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95" name="Rectangle 994"/>
          <p:cNvSpPr>
            <a:spLocks noChangeArrowheads="1"/>
          </p:cNvSpPr>
          <p:nvPr/>
        </p:nvSpPr>
        <p:spPr bwMode="auto">
          <a:xfrm>
            <a:off x="676998900" y="6550231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merciales con mas de 500 clientes europeos.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96" name="Rectangle 995"/>
          <p:cNvSpPr>
            <a:spLocks noChangeArrowheads="1"/>
          </p:cNvSpPr>
          <p:nvPr/>
        </p:nvSpPr>
        <p:spPr bwMode="auto">
          <a:xfrm>
            <a:off x="1949500800" y="654227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www.cbv-blech.de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97" name="Rectangle 99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Info: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98" name="Rectangle 99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Más información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999" name="Rectangle 99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www.zephir.net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00" name="Rectangle 999"/>
          <p:cNvSpPr>
            <a:spLocks noChangeArrowheads="1"/>
          </p:cNvSpPr>
          <p:nvPr/>
        </p:nvSpPr>
        <p:spPr bwMode="auto">
          <a:xfrm>
            <a:off x="1367186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Empresa Usuaria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01" name="Rectangle 100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 ZEPHIR Avenue tenemos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02" name="Rectangle 100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nosotros una rápida y exacta vista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03" name="Rectangle 100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general sobre nuestros pedidos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04" name="Rectangle 1003"/>
          <p:cNvSpPr>
            <a:spLocks noChangeArrowheads="1"/>
          </p:cNvSpPr>
          <p:nvPr/>
        </p:nvSpPr>
        <p:spPr bwMode="auto">
          <a:xfrm>
            <a:off x="3024425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clientes. Ahora los clientes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05" name="Rectangle 100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 llaman para preguntar que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06" name="Rectangle 100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han ordenado realmente y puedo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07" name="Rectangle 100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contestar inmediatamente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08" name="Rectangle 100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Werner Neumann, Gerente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09" name="Rectangle 1008"/>
          <p:cNvSpPr>
            <a:spLocks noChangeArrowheads="1"/>
          </p:cNvSpPr>
          <p:nvPr/>
        </p:nvSpPr>
        <p:spPr bwMode="auto">
          <a:xfrm>
            <a:off x="2982801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CBV-Blechbearbeitung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10" name="Rectangle 100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GmbH</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11" name="Rectangle 101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Los precios establecidos para las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12" name="Rectangle 101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ofertas no se estiman, pero se calcu</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13" name="Rectangle 101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14" name="Rectangle 1013"/>
          <p:cNvSpPr>
            <a:spLocks noChangeArrowheads="1"/>
          </p:cNvSpPr>
          <p:nvPr/>
        </p:nvSpPr>
        <p:spPr bwMode="auto">
          <a:xfrm>
            <a:off x="2147483647" y="57248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lan con exactitud.</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15" name="Rectangle 1014"/>
          <p:cNvSpPr>
            <a:spLocks noChangeArrowheads="1"/>
          </p:cNvSpPr>
          <p:nvPr/>
        </p:nvSpPr>
        <p:spPr bwMode="auto">
          <a:xfrm>
            <a:off x="2147483647"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17</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16" name="Rectangle 1015"/>
          <p:cNvSpPr>
            <a:spLocks noChangeArrowheads="1"/>
          </p:cNvSpPr>
          <p:nvPr/>
        </p:nvSpPr>
        <p:spPr bwMode="auto">
          <a:xfrm>
            <a:off x="2147483647" y="759656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Casos Prácticos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17" name="Rectangle 1016"/>
          <p:cNvSpPr>
            <a:spLocks noChangeArrowheads="1"/>
          </p:cNvSpPr>
          <p:nvPr/>
        </p:nvSpPr>
        <p:spPr bwMode="auto">
          <a:xfrm>
            <a:off x="1848405625" y="684879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18</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18" name="Rectangle 1017"/>
          <p:cNvSpPr>
            <a:spLocks noChangeArrowheads="1"/>
          </p:cNvSpPr>
          <p:nvPr/>
        </p:nvSpPr>
        <p:spPr bwMode="auto">
          <a:xfrm>
            <a:off x="187113863" y="1629055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la búsqueda de una nueva so-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19" name="Rectangle 1018"/>
          <p:cNvSpPr>
            <a:spLocks noChangeArrowheads="1"/>
          </p:cNvSpPr>
          <p:nvPr/>
        </p:nvSpPr>
        <p:spPr bwMode="auto">
          <a:xfrm>
            <a:off x="187113863" y="1719352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lución ERP, la empresa SAS GmbH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20" name="Rectangle 1019"/>
          <p:cNvSpPr>
            <a:spLocks noChangeArrowheads="1"/>
          </p:cNvSpPr>
          <p:nvPr/>
        </p:nvSpPr>
        <p:spPr bwMode="auto">
          <a:xfrm>
            <a:off x="187113863" y="1809649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decidió reemplazar su sistema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21" name="Rectangle 1020"/>
          <p:cNvSpPr>
            <a:spLocks noChangeArrowheads="1"/>
          </p:cNvSpPr>
          <p:nvPr/>
        </p:nvSpPr>
        <p:spPr bwMode="auto">
          <a:xfrm>
            <a:off x="187113863" y="1899946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caduco y obsoleto por ZEPHIR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22" name="Rectangle 1021"/>
          <p:cNvSpPr>
            <a:spLocks noChangeArrowheads="1"/>
          </p:cNvSpPr>
          <p:nvPr/>
        </p:nvSpPr>
        <p:spPr bwMode="auto">
          <a:xfrm>
            <a:off x="187113863" y="1990243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Avenue. Para optimizar las existen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23" name="Rectangle 1022"/>
          <p:cNvSpPr>
            <a:spLocks noChangeArrowheads="1"/>
          </p:cNvSpPr>
          <p:nvPr/>
        </p:nvSpPr>
        <p:spPr bwMode="auto">
          <a:xfrm>
            <a:off x="1215918638" y="1990237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24" name="Rectangle 1023"/>
          <p:cNvSpPr>
            <a:spLocks noChangeArrowheads="1"/>
          </p:cNvSpPr>
          <p:nvPr/>
        </p:nvSpPr>
        <p:spPr bwMode="auto">
          <a:xfrm>
            <a:off x="187113863" y="2080534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cias en la gran cantidad de los di-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25" name="Rectangle 1024"/>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ferentes artículos y sus variedades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26" name="Rectangle 1025"/>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y a la vez acortar los tiempos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27" name="Rectangle 1026"/>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entrega, el SAS GmbH ha invertido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28" name="Rectangle 1027"/>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después de intensa investigación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29" name="Rectangle 1028"/>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pruebas exhaustivas en un nuevo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30" name="Rectangle 1029"/>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moderno sistema ERP.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31" name="Rectangle 1030"/>
          <p:cNvSpPr>
            <a:spLocks noChangeArrowheads="1"/>
          </p:cNvSpPr>
          <p:nvPr/>
        </p:nvSpPr>
        <p:spPr bwMode="auto">
          <a:xfrm>
            <a:off x="1871138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0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exigencia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32" name="Rectangle 1031"/>
          <p:cNvSpPr>
            <a:spLocks noChangeArrowheads="1"/>
          </p:cNvSpPr>
          <p:nvPr/>
        </p:nvSpPr>
        <p:spPr bwMode="auto">
          <a:xfrm>
            <a:off x="747298163" y="277199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una contabili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33" name="Rectangle 1032"/>
          <p:cNvSpPr>
            <a:spLocks noChangeArrowheads="1"/>
          </p:cNvSpPr>
          <p:nvPr/>
        </p:nvSpPr>
        <p:spPr bwMode="auto">
          <a:xfrm>
            <a:off x="1211481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34" name="Rectangle 1033"/>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dad financiera integrada, una potente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35" name="Rectangle 1034"/>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lista de materiales, una gestión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36" name="Rectangle 1035"/>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almacén, un sistema sencillo y efi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37" name="Rectangle 1036"/>
          <p:cNvSpPr>
            <a:spLocks noChangeArrowheads="1"/>
          </p:cNvSpPr>
          <p:nvPr/>
        </p:nvSpPr>
        <p:spPr bwMode="auto">
          <a:xfrm>
            <a:off x="121147681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38" name="Rectangle 1037"/>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caz para la gestión y la búsqueda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39" name="Rectangle 1038"/>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los artículos, condujo a la decisión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40" name="Rectangle 1039"/>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implementar un nuevo Software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41" name="Rectangle 1040"/>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para la empresa. Más allá de estos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42" name="Rectangle 1041"/>
          <p:cNvSpPr>
            <a:spLocks noChangeArrowheads="1"/>
          </p:cNvSpPr>
          <p:nvPr/>
        </p:nvSpPr>
        <p:spPr bwMode="auto">
          <a:xfrm>
            <a:off x="187066238" y="341410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requisitos también aplicaciones co-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43" name="Rectangle 1042"/>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munes de oficina y medios modernos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44" name="Rectangle 1043"/>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comunicación tales como:- Correo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45" name="Rectangle 1044"/>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electrónico y fax deberían funcionar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46" name="Rectangle 1045"/>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juntos y sin problemas con el siste-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47" name="Rectangle 1046"/>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 ERP. -La seguridad y la facilidad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48" name="Rectangle 1047"/>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uso del nuevo Software eran tam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49" name="Rectangle 1048"/>
          <p:cNvSpPr>
            <a:spLocks noChangeArrowheads="1"/>
          </p:cNvSpPr>
          <p:nvPr/>
        </p:nvSpPr>
        <p:spPr bwMode="auto">
          <a:xfrm>
            <a:off x="1211481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50" name="Rectangle 1049"/>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bién criterios para su selección.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51" name="Rectangle 1050"/>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soporte rápido y sin complicaciones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52" name="Rectangle 1051"/>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debería estar asegurado, existiendo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53" name="Rectangle 1052"/>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posiblidad de adaptar el Sotfware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54" name="Rectangle 1053"/>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en cualquier momento al desarrollo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55" name="Rectangle 1054"/>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la empresa.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56" name="Rectangle 1055"/>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Debido a una presentación convin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57" name="Rectangle 1056"/>
          <p:cNvSpPr>
            <a:spLocks noChangeArrowheads="1"/>
          </p:cNvSpPr>
          <p:nvPr/>
        </p:nvSpPr>
        <p:spPr bwMode="auto">
          <a:xfrm>
            <a:off x="12114545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58" name="Rectangle 1057"/>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cente de nuestro producto, todas las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59" name="Rectangle 1058"/>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exigencias de la empresa fueron cum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60" name="Rectangle 1059"/>
          <p:cNvSpPr>
            <a:spLocks noChangeArrowheads="1"/>
          </p:cNvSpPr>
          <p:nvPr/>
        </p:nvSpPr>
        <p:spPr bwMode="auto">
          <a:xfrm>
            <a:off x="12114815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61" name="Rectangle 1060"/>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plidas por ZEPHIR Avenue, optando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62" name="Rectangle 1061"/>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SAS GmbH por el uso de la solución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63" name="Rectangle 1062"/>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ERP de JENTECH AG.</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64" name="Rectangle 1063"/>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Otras razones que llevaron a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65" name="Rectangle 1064"/>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decisión a favor del uso de ZEPHIR,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66" name="Rectangle 1065"/>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eran el futuro de la tecnología del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67" name="Rectangle 1066"/>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software, el diseño modular del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68" name="Rectangle 1067"/>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sistema, que permite extenderse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69" name="Rectangle 1068"/>
          <p:cNvSpPr>
            <a:spLocks noChangeArrowheads="1"/>
          </p:cNvSpPr>
          <p:nvPr/>
        </p:nvSpPr>
        <p:spPr bwMode="auto">
          <a:xfrm>
            <a:off x="187066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rápida y fácilmente, así como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70" name="Rectangle 1069"/>
          <p:cNvSpPr>
            <a:spLocks noChangeArrowheads="1"/>
          </p:cNvSpPr>
          <p:nvPr/>
        </p:nvSpPr>
        <p:spPr bwMode="auto">
          <a:xfrm>
            <a:off x="187772675" y="1352697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Con modernos ERP-Software es posible una optimal Gestión de Almacén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71" name="Rectangle 1070"/>
          <p:cNvSpPr>
            <a:spLocks noChangeArrowheads="1"/>
          </p:cNvSpPr>
          <p:nvPr/>
        </p:nvSpPr>
        <p:spPr bwMode="auto">
          <a:xfrm>
            <a:off x="82053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empresa de Jena ofrece a sus clientes mejores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72" name="Rectangle 1071"/>
          <p:cNvSpPr>
            <a:spLocks noChangeArrowheads="1"/>
          </p:cNvSpPr>
          <p:nvPr/>
        </p:nvSpPr>
        <p:spPr bwMode="auto">
          <a:xfrm>
            <a:off x="82053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soluciones en las áreas: Fabricación de control 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73" name="Rectangle 1072"/>
          <p:cNvSpPr>
            <a:spLocks noChangeArrowheads="1"/>
          </p:cNvSpPr>
          <p:nvPr/>
        </p:nvSpPr>
        <p:spPr bwMode="auto">
          <a:xfrm>
            <a:off x="82053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mandos, Automatización, Servicio para Máqui-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74" name="Rectangle 1073"/>
          <p:cNvSpPr>
            <a:spLocks noChangeArrowheads="1"/>
          </p:cNvSpPr>
          <p:nvPr/>
        </p:nvSpPr>
        <p:spPr bwMode="auto">
          <a:xfrm>
            <a:off x="82053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nas, Fabricación de cables. Montaje. La empre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75" name="Rectangle 107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76" name="Rectangle 1075"/>
          <p:cNvSpPr>
            <a:spLocks noChangeArrowheads="1"/>
          </p:cNvSpPr>
          <p:nvPr/>
        </p:nvSpPr>
        <p:spPr bwMode="auto">
          <a:xfrm>
            <a:off x="820537475" y="616861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sa SAS GmbH tiene 15 empleados en Gestión,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77" name="Rectangle 1076"/>
          <p:cNvSpPr>
            <a:spLocks noChangeArrowheads="1"/>
          </p:cNvSpPr>
          <p:nvPr/>
        </p:nvSpPr>
        <p:spPr bwMode="auto">
          <a:xfrm>
            <a:off x="8205374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 y Distribución. A lo largo de años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78" name="Rectangle 1077"/>
          <p:cNvSpPr>
            <a:spLocks noChangeArrowheads="1"/>
          </p:cNvSpPr>
          <p:nvPr/>
        </p:nvSpPr>
        <p:spPr bwMode="auto">
          <a:xfrm>
            <a:off x="2336133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experiencia en todo el campos de la oferta y conocimientos técni-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79" name="Rectangle 1078"/>
          <p:cNvSpPr>
            <a:spLocks noChangeArrowheads="1"/>
          </p:cNvSpPr>
          <p:nvPr/>
        </p:nvSpPr>
        <p:spPr bwMode="auto">
          <a:xfrm>
            <a:off x="2336133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cos contribuye con sus productos a las necesidades de sus clientes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80" name="Rectangle 1079"/>
          <p:cNvSpPr>
            <a:spLocks noChangeArrowheads="1"/>
          </p:cNvSpPr>
          <p:nvPr/>
        </p:nvSpPr>
        <p:spPr bwMode="auto">
          <a:xfrm>
            <a:off x="233613325" y="656990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www.SAS-Jena.com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81" name="Rectangle 108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Info:</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82" name="Rectangle 1081"/>
          <p:cNvSpPr>
            <a:spLocks noChangeArrowheads="1"/>
          </p:cNvSpPr>
          <p:nvPr/>
        </p:nvSpPr>
        <p:spPr bwMode="auto">
          <a:xfrm>
            <a:off x="265350625" y="634803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Más información en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83" name="Rectangle 108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www.zephir.net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84" name="Rectangle 1083"/>
          <p:cNvSpPr>
            <a:spLocks noChangeArrowheads="1"/>
          </p:cNvSpPr>
          <p:nvPr/>
        </p:nvSpPr>
        <p:spPr bwMode="auto">
          <a:xfrm>
            <a:off x="9349359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Empresa Usuaria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85" name="Rectangle 1084"/>
          <p:cNvSpPr>
            <a:spLocks noChangeArrowheads="1"/>
          </p:cNvSpPr>
          <p:nvPr/>
        </p:nvSpPr>
        <p:spPr bwMode="auto">
          <a:xfrm>
            <a:off x="14402181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 El nuevo ZEPHIR tiene una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86" name="Rectangle 1085"/>
          <p:cNvSpPr>
            <a:spLocks noChangeArrowheads="1"/>
          </p:cNvSpPr>
          <p:nvPr/>
        </p:nvSpPr>
        <p:spPr bwMode="auto">
          <a:xfrm>
            <a:off x="16911018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desventaja: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87" name="Rectangle 1086"/>
          <p:cNvSpPr>
            <a:spLocks noChangeArrowheads="1"/>
          </p:cNvSpPr>
          <p:nvPr/>
        </p:nvSpPr>
        <p:spPr bwMode="auto">
          <a:xfrm>
            <a:off x="15199677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-Nos obliga al orden . .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88" name="Rectangle 1087"/>
          <p:cNvSpPr>
            <a:spLocks noChangeArrowheads="1"/>
          </p:cNvSpPr>
          <p:nvPr/>
        </p:nvSpPr>
        <p:spPr bwMode="auto">
          <a:xfrm>
            <a:off x="140873638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pero responde con flexibilidad 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89" name="Rectangle 1088"/>
          <p:cNvSpPr>
            <a:spLocks noChangeArrowheads="1"/>
          </p:cNvSpPr>
          <p:nvPr/>
        </p:nvSpPr>
        <p:spPr bwMode="auto">
          <a:xfrm>
            <a:off x="16754856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imprevistos .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90" name="Rectangle 1089"/>
          <p:cNvSpPr>
            <a:spLocks noChangeArrowheads="1"/>
          </p:cNvSpPr>
          <p:nvPr/>
        </p:nvSpPr>
        <p:spPr bwMode="auto">
          <a:xfrm>
            <a:off x="1396636463"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sistema nos ayuda a captar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91" name="Rectangle 1090"/>
          <p:cNvSpPr>
            <a:spLocks noChangeArrowheads="1"/>
          </p:cNvSpPr>
          <p:nvPr/>
        </p:nvSpPr>
        <p:spPr bwMode="auto">
          <a:xfrm>
            <a:off x="13896165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comprender para gestionar todas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92" name="Rectangle 1091"/>
          <p:cNvSpPr>
            <a:spLocks noChangeArrowheads="1"/>
          </p:cNvSpPr>
          <p:nvPr/>
        </p:nvSpPr>
        <p:spPr bwMode="auto">
          <a:xfrm>
            <a:off x="1612719025"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las operaciones.“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93" name="Rectangle 1092"/>
          <p:cNvSpPr>
            <a:spLocks noChangeArrowheads="1"/>
          </p:cNvSpPr>
          <p:nvPr/>
        </p:nvSpPr>
        <p:spPr bwMode="auto">
          <a:xfrm>
            <a:off x="1399146300"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Jürgen Busch, Gerente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94" name="Rectangle 1093"/>
          <p:cNvSpPr>
            <a:spLocks noChangeArrowheads="1"/>
          </p:cNvSpPr>
          <p:nvPr/>
        </p:nvSpPr>
        <p:spPr bwMode="auto">
          <a:xfrm>
            <a:off x="16650795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8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SAS GmbH</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95" name="Rectangle 1094"/>
          <p:cNvSpPr>
            <a:spLocks noChangeArrowheads="1"/>
          </p:cNvSpPr>
          <p:nvPr/>
        </p:nvSpPr>
        <p:spPr bwMode="auto">
          <a:xfrm>
            <a:off x="2147483647" y="1625111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Producción para el aumento de de-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96" name="Rectangle 1095"/>
          <p:cNvSpPr>
            <a:spLocks noChangeArrowheads="1"/>
          </p:cNvSpPr>
          <p:nvPr/>
        </p:nvSpPr>
        <p:spPr bwMode="auto">
          <a:xfrm>
            <a:off x="2147483647" y="1705368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manda quedó abierto para empresa.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97" name="Rectangle 1096"/>
          <p:cNvSpPr>
            <a:spLocks noChangeArrowheads="1"/>
          </p:cNvSpPr>
          <p:nvPr/>
        </p:nvSpPr>
        <p:spPr bwMode="auto">
          <a:xfrm>
            <a:off x="2147483647" y="17856342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Junto con las modernas y ergonómi-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98" name="Rectangle 1097"/>
          <p:cNvSpPr>
            <a:spLocks noChangeArrowheads="1"/>
          </p:cNvSpPr>
          <p:nvPr/>
        </p:nvSpPr>
        <p:spPr bwMode="auto">
          <a:xfrm>
            <a:off x="2147483647" y="1865899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cas superficies, tienen ellos también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099" name="Rectangle 1098"/>
          <p:cNvSpPr>
            <a:spLocks noChangeArrowheads="1"/>
          </p:cNvSpPr>
          <p:nvPr/>
        </p:nvSpPr>
        <p:spPr bwMode="auto">
          <a:xfrm>
            <a:off x="2147483647" y="194616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través de la aplicación de ZEPHIR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00" name="Rectangle 1099"/>
          <p:cNvSpPr>
            <a:spLocks noChangeArrowheads="1"/>
          </p:cNvSpPr>
          <p:nvPr/>
        </p:nvSpPr>
        <p:spPr bwMode="auto">
          <a:xfrm>
            <a:off x="2147483647" y="2026421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Avenue, esenciales mejoras y ven</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01" name="Rectangle 1100"/>
          <p:cNvSpPr>
            <a:spLocks noChangeArrowheads="1"/>
          </p:cNvSpPr>
          <p:nvPr/>
        </p:nvSpPr>
        <p:spPr bwMode="auto">
          <a:xfrm>
            <a:off x="2147483647" y="2026421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02" name="Rectangle 1101"/>
          <p:cNvSpPr>
            <a:spLocks noChangeArrowheads="1"/>
          </p:cNvSpPr>
          <p:nvPr/>
        </p:nvSpPr>
        <p:spPr bwMode="auto">
          <a:xfrm>
            <a:off x="2147483647" y="2106685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tajas en las operaciones y negocios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03" name="Rectangle 110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diarios de la empresa.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04" name="Rectangle 110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Mediante la integración de apli-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05" name="Rectangle 1104"/>
          <p:cNvSpPr>
            <a:spLocks noChangeArrowheads="1"/>
          </p:cNvSpPr>
          <p:nvPr/>
        </p:nvSpPr>
        <p:spPr bwMode="auto">
          <a:xfrm>
            <a:off x="2147483647" y="25079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caciones disponibles de office,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06" name="Rectangle 110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cliente de correo y una función de fax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07" name="Rectangle 110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pueden reducir claramente el costo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08" name="Rectangle 1107"/>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la compra y de la venta. Anteriores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09" name="Rectangle 110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documentos impresos para enviar por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10" name="Rectangle 110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fax a un socio de negocios, se realiza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11" name="Rectangle 111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hoy a través el sistema.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12" name="Rectangle 111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Tan simple como: presupuestos, pe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13" name="Rectangle 111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14" name="Rectangle 111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didos, ofertas y confirmaciones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15" name="Rectangle 111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pedidos se envían por correo, sin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16" name="Rectangle 111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tener que recurrir que contar con un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17" name="Rectangle 111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correo de terceros.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18" name="Rectangle 1117"/>
          <p:cNvSpPr>
            <a:spLocks noChangeArrowheads="1"/>
          </p:cNvSpPr>
          <p:nvPr/>
        </p:nvSpPr>
        <p:spPr bwMode="auto">
          <a:xfrm>
            <a:off x="2147483647" y="5076428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flexibilidad de ZEPHIR permite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19" name="Rectangle 111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compra, con las necesidades de ma</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20" name="Rectangle 111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21" name="Rectangle 1120"/>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terial de empaquetado de pedidos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22" name="Rectangle 1121"/>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los clientes de la producción, optimi</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23" name="Rectangle 1122"/>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24" name="Rectangle 1123"/>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zando con ello el volumen de com</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25" name="Rectangle 1124"/>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26" name="Rectangle 1125"/>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pra y reducir al mínimo los costos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27" name="Rectangle 1126"/>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transporte.</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28" name="Rectangle 1127"/>
          <p:cNvSpPr>
            <a:spLocks noChangeArrowheads="1"/>
          </p:cNvSpPr>
          <p:nvPr/>
        </p:nvSpPr>
        <p:spPr bwMode="auto">
          <a:xfrm>
            <a:off x="2147483647" y="571852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sistema también le permite asignar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29" name="Rectangle 1128"/>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las partidas individuales de una orden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30" name="Rectangle 1129"/>
          <p:cNvSpPr>
            <a:spLocks noChangeArrowheads="1"/>
          </p:cNvSpPr>
          <p:nvPr/>
        </p:nvSpPr>
        <p:spPr bwMode="auto">
          <a:xfrm>
            <a:off x="2147483647"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a diferentes proyectos.</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31" name="Rectangle 1130"/>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modelo simple de la licencia. Este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32" name="Rectangle 1131"/>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último le permite a la empresa en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33" name="Rectangle 1132"/>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primer lugar con un par de licencias,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34" name="Rectangle 1133"/>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calcular y posteriormente comprar.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35" name="Rectangle 1134"/>
          <p:cNvSpPr>
            <a:spLocks noChangeArrowheads="1"/>
          </p:cNvSpPr>
          <p:nvPr/>
        </p:nvSpPr>
        <p:spPr bwMode="auto">
          <a:xfrm>
            <a:off x="1328161238" y="438723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La empresa SAS GmbH se decidió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36" name="Rectangle 1135"/>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después de un examen minucioso y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37" name="Rectangle 1136"/>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una reorganización de sus procesos,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38" name="Rectangle 1137"/>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por el uso de los paquetes principales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39" name="Rectangle 1138"/>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 Planificación de Recursos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40" name="Rectangle 1139"/>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Empresariales y Contabilidad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41" name="Rectangle 1140"/>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ZEPHIR Avenue.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42" name="Rectangle 1141"/>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El paquete principal de Producción se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43" name="Rectangle 1142"/>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dejó pendiente ya que la integración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44" name="Rectangle 1143"/>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vertical existente de la producción,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45" name="Rectangle 1144"/>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se podía realizar fácilmente con la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46" name="Rectangle 1145"/>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lista de materiales contenidos en el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47" name="Rectangle 1146"/>
          <p:cNvSpPr>
            <a:spLocks noChangeArrowheads="1"/>
          </p:cNvSpPr>
          <p:nvPr/>
        </p:nvSpPr>
        <p:spPr bwMode="auto">
          <a:xfrm>
            <a:off x="1328161238" y="214748364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7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ERP. La opción de comprar el PPS de </a:t>
            </a:r>
            <a:endParaRPr kumimoji="0" lang="de-DE" altLang="de-DE" sz="600" b="0" i="0" u="none" strike="noStrike" cap="none" normalizeH="0" baseline="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smtClean="0">
              <a:ln>
                <a:noFill/>
              </a:ln>
              <a:solidFill>
                <a:schemeClr val="tx1"/>
              </a:solidFill>
              <a:effectLst/>
              <a:latin typeface="Arial" panose="020B0604020202020204" pitchFamily="34" charset="0"/>
            </a:endParaRPr>
          </a:p>
        </p:txBody>
      </p:sp>
      <p:sp>
        <p:nvSpPr>
          <p:cNvPr id="1148" name="Rechteck 1147"/>
          <p:cNvSpPr/>
          <p:nvPr/>
        </p:nvSpPr>
        <p:spPr>
          <a:xfrm>
            <a:off x="1763688" y="188640"/>
            <a:ext cx="7128792" cy="584775"/>
          </a:xfrm>
          <a:prstGeom prst="rect">
            <a:avLst/>
          </a:prstGeom>
        </p:spPr>
        <p:txBody>
          <a:bodyPr wrap="square">
            <a:spAutoFit/>
          </a:bodyPr>
          <a:lstStyle/>
          <a:p>
            <a:r>
              <a:rPr lang="de-DE" sz="3200" dirty="0" err="1" smtClean="0"/>
              <a:t>Computación</a:t>
            </a:r>
            <a:r>
              <a:rPr lang="de-DE" sz="3200" dirty="0" smtClean="0"/>
              <a:t> de </a:t>
            </a:r>
            <a:r>
              <a:rPr lang="de-DE" sz="3200" dirty="0" err="1" smtClean="0"/>
              <a:t>alto</a:t>
            </a:r>
            <a:r>
              <a:rPr lang="de-DE" sz="3200" dirty="0" smtClean="0"/>
              <a:t> </a:t>
            </a:r>
            <a:r>
              <a:rPr lang="de-DE" sz="3200" dirty="0" err="1" smtClean="0"/>
              <a:t>rendimiento</a:t>
            </a:r>
            <a:endParaRPr lang="de-DE" sz="3200" dirty="0"/>
          </a:p>
        </p:txBody>
      </p:sp>
      <p:pic>
        <p:nvPicPr>
          <p:cNvPr id="1149" name="Grafik 1148"/>
          <p:cNvPicPr>
            <a:picLocks noChangeAspect="1"/>
          </p:cNvPicPr>
          <p:nvPr/>
        </p:nvPicPr>
        <p:blipFill>
          <a:blip r:embed="rId3"/>
          <a:stretch>
            <a:fillRect/>
          </a:stretch>
        </p:blipFill>
        <p:spPr>
          <a:xfrm>
            <a:off x="1547664" y="1340768"/>
            <a:ext cx="3960440" cy="2592288"/>
          </a:xfrm>
          <a:prstGeom prst="rect">
            <a:avLst/>
          </a:prstGeom>
          <a:effectLst>
            <a:outerShdw blurRad="63500" sx="102000" sy="102000" algn="ctr" rotWithShape="0">
              <a:prstClr val="black">
                <a:alpha val="40000"/>
              </a:prstClr>
            </a:outerShdw>
          </a:effectLst>
        </p:spPr>
      </p:pic>
      <p:sp>
        <p:nvSpPr>
          <p:cNvPr id="1153" name="Rechteck 1152"/>
          <p:cNvSpPr/>
          <p:nvPr/>
        </p:nvSpPr>
        <p:spPr>
          <a:xfrm>
            <a:off x="5652120" y="1340768"/>
            <a:ext cx="3312368" cy="3046988"/>
          </a:xfrm>
          <a:prstGeom prst="rect">
            <a:avLst/>
          </a:prstGeom>
        </p:spPr>
        <p:txBody>
          <a:bodyPr wrap="square">
            <a:spAutoFit/>
          </a:bodyPr>
          <a:lstStyle/>
          <a:p>
            <a:pPr marL="171450" indent="-171450" algn="just">
              <a:buFont typeface="Arial" panose="020B0604020202020204" pitchFamily="34" charset="0"/>
              <a:buChar char="•"/>
            </a:pPr>
            <a:r>
              <a:rPr lang="es-ES" sz="1200" b="1" dirty="0">
                <a:solidFill>
                  <a:schemeClr val="tx1"/>
                </a:solidFill>
              </a:rPr>
              <a:t>Computación GPU (combinación de hasta 4 tarjetas GPU por computadora de alto rendimiento</a:t>
            </a:r>
            <a:r>
              <a:rPr lang="es-ES" sz="1200" b="1" dirty="0" smtClean="0">
                <a:solidFill>
                  <a:schemeClr val="tx1"/>
                </a:solidFill>
              </a:rPr>
              <a:t>).</a:t>
            </a:r>
          </a:p>
          <a:p>
            <a:pPr marL="171450" indent="-171450">
              <a:buFont typeface="Arial" panose="020B0604020202020204" pitchFamily="34" charset="0"/>
              <a:buChar char="•"/>
            </a:pPr>
            <a:r>
              <a:rPr lang="es-ES" sz="1200" b="1" dirty="0">
                <a:solidFill>
                  <a:schemeClr val="tx1"/>
                </a:solidFill>
              </a:rPr>
              <a:t>BladeCenter interconectado a través de interfaces </a:t>
            </a:r>
            <a:r>
              <a:rPr lang="es-ES" sz="1200" b="1" dirty="0" smtClean="0">
                <a:solidFill>
                  <a:schemeClr val="tx1"/>
                </a:solidFill>
              </a:rPr>
              <a:t>rápidas.</a:t>
            </a:r>
            <a:r>
              <a:rPr lang="es-ES" sz="1200" b="1" dirty="0">
                <a:solidFill>
                  <a:schemeClr val="tx1"/>
                </a:solidFill>
              </a:rPr>
              <a:t/>
            </a:r>
            <a:br>
              <a:rPr lang="es-ES" sz="1200" b="1" dirty="0">
                <a:solidFill>
                  <a:schemeClr val="tx1"/>
                </a:solidFill>
              </a:rPr>
            </a:br>
            <a:r>
              <a:rPr lang="es-ES" sz="1200" b="1" dirty="0">
                <a:solidFill>
                  <a:schemeClr val="tx1"/>
                </a:solidFill>
              </a:rPr>
              <a:t>(Transferencia de datos a través de Ethernet </a:t>
            </a:r>
            <a:r>
              <a:rPr lang="es-ES" sz="1200" b="1" dirty="0" smtClean="0">
                <a:solidFill>
                  <a:schemeClr val="tx1"/>
                </a:solidFill>
              </a:rPr>
              <a:t>40Gbe/s </a:t>
            </a:r>
            <a:r>
              <a:rPr lang="es-ES" sz="1200" b="1" dirty="0">
                <a:solidFill>
                  <a:schemeClr val="tx1"/>
                </a:solidFill>
              </a:rPr>
              <a:t>o Infiniband QDR / FDR</a:t>
            </a:r>
            <a:r>
              <a:rPr lang="es-ES" sz="1200" b="1" dirty="0" smtClean="0">
                <a:solidFill>
                  <a:schemeClr val="tx1"/>
                </a:solidFill>
              </a:rPr>
              <a:t>).</a:t>
            </a:r>
          </a:p>
          <a:p>
            <a:pPr marL="171450" indent="-171450">
              <a:buFont typeface="Arial" panose="020B0604020202020204" pitchFamily="34" charset="0"/>
              <a:buChar char="•"/>
            </a:pPr>
            <a:r>
              <a:rPr lang="es-ES" sz="1200" b="1" dirty="0">
                <a:solidFill>
                  <a:schemeClr val="tx1"/>
                </a:solidFill>
              </a:rPr>
              <a:t>Sistemas de cluster: redes de alta velocidad de cualquier número de computadoras en clusters </a:t>
            </a:r>
            <a:r>
              <a:rPr lang="es-ES" sz="1200" b="1" dirty="0" smtClean="0">
                <a:solidFill>
                  <a:schemeClr val="tx1"/>
                </a:solidFill>
              </a:rPr>
              <a:t>complejos.</a:t>
            </a:r>
          </a:p>
          <a:p>
            <a:pPr marL="171450" indent="-171450" algn="just">
              <a:buFont typeface="Arial" panose="020B0604020202020204" pitchFamily="34" charset="0"/>
              <a:buChar char="•"/>
            </a:pPr>
            <a:r>
              <a:rPr lang="es-ES" sz="1200" b="1" dirty="0">
                <a:solidFill>
                  <a:schemeClr val="tx1"/>
                </a:solidFill>
              </a:rPr>
              <a:t>Computación distribuida de tareas altamente complejas en nuestro  </a:t>
            </a:r>
            <a:r>
              <a:rPr lang="es-ES" sz="1200" b="1" dirty="0" smtClean="0">
                <a:solidFill>
                  <a:schemeClr val="tx1"/>
                </a:solidFill>
              </a:rPr>
              <a:t>flexible centro </a:t>
            </a:r>
            <a:r>
              <a:rPr lang="es-ES" sz="1200" b="1" dirty="0">
                <a:solidFill>
                  <a:schemeClr val="tx1"/>
                </a:solidFill>
              </a:rPr>
              <a:t>de </a:t>
            </a:r>
            <a:r>
              <a:rPr lang="es-ES" sz="1200" b="1" dirty="0" smtClean="0">
                <a:solidFill>
                  <a:schemeClr val="tx1"/>
                </a:solidFill>
              </a:rPr>
              <a:t>datos.</a:t>
            </a:r>
            <a:endParaRPr lang="de-DE" sz="1200" b="1" dirty="0">
              <a:solidFill>
                <a:schemeClr val="tx1"/>
              </a:solidFill>
            </a:endParaRPr>
          </a:p>
        </p:txBody>
      </p:sp>
      <p:sp>
        <p:nvSpPr>
          <p:cNvPr id="1154" name="Rechteck 1153"/>
          <p:cNvSpPr/>
          <p:nvPr/>
        </p:nvSpPr>
        <p:spPr>
          <a:xfrm>
            <a:off x="1475656" y="4442336"/>
            <a:ext cx="7560840" cy="1938992"/>
          </a:xfrm>
          <a:prstGeom prst="rect">
            <a:avLst/>
          </a:prstGeom>
        </p:spPr>
        <p:txBody>
          <a:bodyPr wrap="square">
            <a:spAutoFit/>
          </a:bodyPr>
          <a:lstStyle/>
          <a:p>
            <a:r>
              <a:rPr lang="es-ES" sz="1200" b="1" dirty="0">
                <a:solidFill>
                  <a:schemeClr val="tx1"/>
                </a:solidFill>
              </a:rPr>
              <a:t>JENTECH AG </a:t>
            </a:r>
            <a:r>
              <a:rPr lang="es-ES" sz="1200" dirty="0">
                <a:solidFill>
                  <a:schemeClr val="tx1"/>
                </a:solidFill>
              </a:rPr>
              <a:t>fabrica </a:t>
            </a:r>
            <a:r>
              <a:rPr lang="es-ES" sz="1200" dirty="0" smtClean="0">
                <a:solidFill>
                  <a:schemeClr val="tx1"/>
                </a:solidFill>
              </a:rPr>
              <a:t>además computadoras </a:t>
            </a:r>
            <a:r>
              <a:rPr lang="es-ES" sz="1200" dirty="0">
                <a:solidFill>
                  <a:schemeClr val="tx1"/>
                </a:solidFill>
              </a:rPr>
              <a:t>terminales compactas para condiciones ambientales </a:t>
            </a:r>
            <a:r>
              <a:rPr lang="es-ES" sz="1200" dirty="0" smtClean="0">
                <a:solidFill>
                  <a:schemeClr val="tx1"/>
                </a:solidFill>
              </a:rPr>
              <a:t>especiales</a:t>
            </a:r>
            <a:r>
              <a:rPr lang="es-ES" sz="1200" dirty="0" smtClean="0">
                <a:solidFill>
                  <a:schemeClr val="tx1"/>
                </a:solidFill>
              </a:rPr>
              <a:t>:</a:t>
            </a:r>
          </a:p>
          <a:p>
            <a:endParaRPr lang="es-ES" sz="1200" dirty="0" smtClean="0">
              <a:solidFill>
                <a:schemeClr val="tx1"/>
              </a:solidFill>
            </a:endParaRPr>
          </a:p>
          <a:p>
            <a:pPr marL="171450" indent="-171450">
              <a:buFont typeface="Arial" panose="020B0604020202020204" pitchFamily="34" charset="0"/>
              <a:buChar char="•"/>
            </a:pPr>
            <a:r>
              <a:rPr lang="es-ES" sz="1200" dirty="0">
                <a:solidFill>
                  <a:schemeClr val="tx1"/>
                </a:solidFill>
              </a:rPr>
              <a:t>Terminal industrial DET 4000 f</a:t>
            </a:r>
            <a:r>
              <a:rPr lang="es-ES" sz="1200" dirty="0" smtClean="0">
                <a:solidFill>
                  <a:schemeClr val="tx1"/>
                </a:solidFill>
              </a:rPr>
              <a:t>abricada </a:t>
            </a:r>
            <a:r>
              <a:rPr lang="es-ES" sz="1200" dirty="0">
                <a:solidFill>
                  <a:schemeClr val="tx1"/>
                </a:solidFill>
              </a:rPr>
              <a:t>en acero inoxidable, protección IP 65, panel táctil LCD de 15 '' (infrarrojo con cristal protector), teclado inalámbrico, ratón </a:t>
            </a:r>
            <a:r>
              <a:rPr lang="es-ES" sz="1200" dirty="0" smtClean="0">
                <a:solidFill>
                  <a:schemeClr val="tx1"/>
                </a:solidFill>
              </a:rPr>
              <a:t>inalámbrico.</a:t>
            </a:r>
          </a:p>
          <a:p>
            <a:pPr marL="171450" indent="-171450">
              <a:buFont typeface="Arial" panose="020B0604020202020204" pitchFamily="34" charset="0"/>
              <a:buChar char="•"/>
            </a:pPr>
            <a:r>
              <a:rPr lang="es-ES" sz="1200" dirty="0">
                <a:solidFill>
                  <a:schemeClr val="tx1"/>
                </a:solidFill>
              </a:rPr>
              <a:t>Accesorios opcionales como lector de código de barras integrado, varios teclados, interfaces, columna de acero inoxidable montada en el </a:t>
            </a:r>
            <a:r>
              <a:rPr lang="es-ES" sz="1200" dirty="0" smtClean="0">
                <a:solidFill>
                  <a:schemeClr val="tx1"/>
                </a:solidFill>
              </a:rPr>
              <a:t>suelo.</a:t>
            </a:r>
          </a:p>
          <a:p>
            <a:pPr marL="171450" indent="-171450">
              <a:buFont typeface="Arial" panose="020B0604020202020204" pitchFamily="34" charset="0"/>
              <a:buChar char="•"/>
            </a:pPr>
            <a:r>
              <a:rPr lang="es-ES" sz="1200" dirty="0">
                <a:solidFill>
                  <a:schemeClr val="tx1"/>
                </a:solidFill>
              </a:rPr>
              <a:t>Aplicaciones Funciones de control, control y adquisición de datos en la industria (entrada BDE en sistemas PPS), propósitos de presentación (ferias, exposiciones</a:t>
            </a:r>
            <a:r>
              <a:rPr lang="es-ES" sz="1200" dirty="0" smtClean="0">
                <a:solidFill>
                  <a:schemeClr val="tx1"/>
                </a:solidFill>
              </a:rPr>
              <a:t>), Terminal </a:t>
            </a:r>
            <a:r>
              <a:rPr lang="es-ES" sz="1200" dirty="0">
                <a:solidFill>
                  <a:schemeClr val="tx1"/>
                </a:solidFill>
              </a:rPr>
              <a:t>de información y visitantes, tecnología </a:t>
            </a:r>
            <a:r>
              <a:rPr lang="es-ES" sz="1200" dirty="0" smtClean="0">
                <a:solidFill>
                  <a:schemeClr val="tx1"/>
                </a:solidFill>
              </a:rPr>
              <a:t>médica.</a:t>
            </a:r>
            <a:endParaRPr lang="de-DE" sz="1200" dirty="0">
              <a:solidFill>
                <a:schemeClr val="tx1"/>
              </a:solidFill>
            </a:endParaRPr>
          </a:p>
        </p:txBody>
      </p:sp>
    </p:spTree>
    <p:extLst>
      <p:ext uri="{BB962C8B-B14F-4D97-AF65-F5344CB8AC3E}">
        <p14:creationId xmlns:p14="http://schemas.microsoft.com/office/powerpoint/2010/main" val="2870158766"/>
      </p:ext>
    </p:extLst>
  </p:cSld>
  <p:clrMapOvr>
    <a:masterClrMapping/>
  </p:clrMapOvr>
  <p:transition advClick="0">
    <p:wipe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24000" y="152400"/>
            <a:ext cx="7440488" cy="685800"/>
          </a:xfrm>
        </p:spPr>
        <p:txBody>
          <a:bodyPr/>
          <a:lstStyle/>
          <a:p>
            <a:pPr algn="ctr"/>
            <a:r>
              <a:rPr lang="de-DE" sz="3200" dirty="0" err="1" smtClean="0"/>
              <a:t>Usuarios</a:t>
            </a:r>
            <a:r>
              <a:rPr lang="de-DE" sz="3200" dirty="0" smtClean="0"/>
              <a:t> - ZEPHIR</a:t>
            </a:r>
            <a:endParaRPr lang="de-DE" sz="3200" dirty="0"/>
          </a:p>
        </p:txBody>
      </p:sp>
      <p:pic>
        <p:nvPicPr>
          <p:cNvPr id="6" name="Grafik 5"/>
          <p:cNvPicPr>
            <a:picLocks noChangeAspect="1"/>
          </p:cNvPicPr>
          <p:nvPr/>
        </p:nvPicPr>
        <p:blipFill>
          <a:blip r:embed="rId2"/>
          <a:stretch>
            <a:fillRect/>
          </a:stretch>
        </p:blipFill>
        <p:spPr>
          <a:xfrm>
            <a:off x="1619672" y="1268760"/>
            <a:ext cx="4176465" cy="5184576"/>
          </a:xfrm>
          <a:prstGeom prst="rect">
            <a:avLst/>
          </a:prstGeom>
          <a:effectLst>
            <a:outerShdw blurRad="63500" sx="102000" sy="102000" algn="ctr" rotWithShape="0">
              <a:prstClr val="black">
                <a:alpha val="40000"/>
              </a:prstClr>
            </a:outerShdw>
          </a:effectLst>
        </p:spPr>
      </p:pic>
      <p:sp>
        <p:nvSpPr>
          <p:cNvPr id="7" name="Titel 1"/>
          <p:cNvSpPr txBox="1">
            <a:spLocks/>
          </p:cNvSpPr>
          <p:nvPr/>
        </p:nvSpPr>
        <p:spPr bwMode="auto">
          <a:xfrm rot="10800000" flipV="1">
            <a:off x="5889580" y="1268760"/>
            <a:ext cx="2808312" cy="51845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a:solidFill>
                  <a:srgbClr val="454795"/>
                </a:solidFill>
                <a:latin typeface="+mj-lt"/>
                <a:ea typeface="+mj-ea"/>
                <a:cs typeface="+mj-cs"/>
              </a:defRPr>
            </a:lvl1pPr>
            <a:lvl2pPr algn="l" rtl="0" eaLnBrk="0" fontAlgn="base" hangingPunct="0">
              <a:spcBef>
                <a:spcPct val="0"/>
              </a:spcBef>
              <a:spcAft>
                <a:spcPct val="0"/>
              </a:spcAft>
              <a:defRPr sz="4000">
                <a:solidFill>
                  <a:srgbClr val="454795"/>
                </a:solidFill>
                <a:latin typeface="Verdana" pitchFamily="34" charset="0"/>
              </a:defRPr>
            </a:lvl2pPr>
            <a:lvl3pPr algn="l" rtl="0" eaLnBrk="0" fontAlgn="base" hangingPunct="0">
              <a:spcBef>
                <a:spcPct val="0"/>
              </a:spcBef>
              <a:spcAft>
                <a:spcPct val="0"/>
              </a:spcAft>
              <a:defRPr sz="4000">
                <a:solidFill>
                  <a:srgbClr val="454795"/>
                </a:solidFill>
                <a:latin typeface="Verdana" pitchFamily="34" charset="0"/>
              </a:defRPr>
            </a:lvl3pPr>
            <a:lvl4pPr algn="l" rtl="0" eaLnBrk="0" fontAlgn="base" hangingPunct="0">
              <a:spcBef>
                <a:spcPct val="0"/>
              </a:spcBef>
              <a:spcAft>
                <a:spcPct val="0"/>
              </a:spcAft>
              <a:defRPr sz="4000">
                <a:solidFill>
                  <a:srgbClr val="454795"/>
                </a:solidFill>
                <a:latin typeface="Verdana" pitchFamily="34" charset="0"/>
              </a:defRPr>
            </a:lvl4pPr>
            <a:lvl5pPr algn="l" rtl="0" eaLnBrk="0" fontAlgn="base" hangingPunct="0">
              <a:spcBef>
                <a:spcPct val="0"/>
              </a:spcBef>
              <a:spcAft>
                <a:spcPct val="0"/>
              </a:spcAft>
              <a:defRPr sz="4000">
                <a:solidFill>
                  <a:srgbClr val="454795"/>
                </a:solidFill>
                <a:latin typeface="Verdana" pitchFamily="34" charset="0"/>
              </a:defRPr>
            </a:lvl5pPr>
            <a:lvl6pPr marL="457200" algn="l" rtl="0" fontAlgn="base">
              <a:spcBef>
                <a:spcPct val="0"/>
              </a:spcBef>
              <a:spcAft>
                <a:spcPct val="0"/>
              </a:spcAft>
              <a:defRPr sz="4000">
                <a:solidFill>
                  <a:srgbClr val="454795"/>
                </a:solidFill>
                <a:latin typeface="Verdana" pitchFamily="34" charset="0"/>
              </a:defRPr>
            </a:lvl6pPr>
            <a:lvl7pPr marL="914400" algn="l" rtl="0" fontAlgn="base">
              <a:spcBef>
                <a:spcPct val="0"/>
              </a:spcBef>
              <a:spcAft>
                <a:spcPct val="0"/>
              </a:spcAft>
              <a:defRPr sz="4000">
                <a:solidFill>
                  <a:srgbClr val="454795"/>
                </a:solidFill>
                <a:latin typeface="Verdana" pitchFamily="34" charset="0"/>
              </a:defRPr>
            </a:lvl7pPr>
            <a:lvl8pPr marL="1371600" algn="l" rtl="0" fontAlgn="base">
              <a:spcBef>
                <a:spcPct val="0"/>
              </a:spcBef>
              <a:spcAft>
                <a:spcPct val="0"/>
              </a:spcAft>
              <a:defRPr sz="4000">
                <a:solidFill>
                  <a:srgbClr val="454795"/>
                </a:solidFill>
                <a:latin typeface="Verdana" pitchFamily="34" charset="0"/>
              </a:defRPr>
            </a:lvl8pPr>
            <a:lvl9pPr marL="1828800" algn="l" rtl="0" fontAlgn="base">
              <a:spcBef>
                <a:spcPct val="0"/>
              </a:spcBef>
              <a:spcAft>
                <a:spcPct val="0"/>
              </a:spcAft>
              <a:defRPr sz="4000">
                <a:solidFill>
                  <a:srgbClr val="454795"/>
                </a:solidFill>
                <a:latin typeface="Verdana" pitchFamily="34" charset="0"/>
              </a:defRPr>
            </a:lvl9pPr>
          </a:lstStyle>
          <a:p>
            <a:pPr algn="just"/>
            <a:r>
              <a:rPr lang="de-DE" sz="1500" b="1" dirty="0" err="1" smtClean="0">
                <a:solidFill>
                  <a:schemeClr val="tx1"/>
                </a:solidFill>
              </a:rPr>
              <a:t>Experiencia</a:t>
            </a:r>
            <a:r>
              <a:rPr lang="de-DE" sz="1500" b="1" dirty="0" smtClean="0">
                <a:solidFill>
                  <a:schemeClr val="tx1"/>
                </a:solidFill>
              </a:rPr>
              <a:t> y </a:t>
            </a:r>
            <a:r>
              <a:rPr lang="de-DE" sz="1500" b="1" dirty="0" err="1">
                <a:solidFill>
                  <a:schemeClr val="tx1"/>
                </a:solidFill>
              </a:rPr>
              <a:t>Know</a:t>
            </a:r>
            <a:r>
              <a:rPr lang="de-DE" sz="1500" b="1" dirty="0">
                <a:solidFill>
                  <a:schemeClr val="tx1"/>
                </a:solidFill>
              </a:rPr>
              <a:t> </a:t>
            </a:r>
            <a:r>
              <a:rPr lang="de-DE" sz="1500" b="1" dirty="0" err="1" smtClean="0">
                <a:solidFill>
                  <a:schemeClr val="tx1"/>
                </a:solidFill>
              </a:rPr>
              <a:t>How</a:t>
            </a:r>
            <a:endParaRPr lang="de-DE" sz="1500" b="1" dirty="0" smtClean="0">
              <a:solidFill>
                <a:schemeClr val="tx1"/>
              </a:solidFill>
            </a:endParaRPr>
          </a:p>
          <a:p>
            <a:pPr algn="just"/>
            <a:endParaRPr lang="de-DE" sz="1400" dirty="0" smtClean="0"/>
          </a:p>
          <a:p>
            <a:pPr algn="just"/>
            <a:r>
              <a:rPr lang="es-ES" sz="1400" dirty="0" smtClean="0">
                <a:solidFill>
                  <a:schemeClr val="tx1"/>
                </a:solidFill>
              </a:rPr>
              <a:t>Junto </a:t>
            </a:r>
            <a:r>
              <a:rPr lang="es-ES" sz="1400" dirty="0">
                <a:solidFill>
                  <a:schemeClr val="tx1"/>
                </a:solidFill>
              </a:rPr>
              <a:t>con nuestros socios de</a:t>
            </a:r>
          </a:p>
          <a:p>
            <a:pPr algn="just"/>
            <a:r>
              <a:rPr lang="de-DE" sz="1400" dirty="0" err="1">
                <a:solidFill>
                  <a:schemeClr val="tx1"/>
                </a:solidFill>
              </a:rPr>
              <a:t>distribución</a:t>
            </a:r>
            <a:r>
              <a:rPr lang="de-DE" sz="1400" dirty="0">
                <a:solidFill>
                  <a:schemeClr val="tx1"/>
                </a:solidFill>
              </a:rPr>
              <a:t>, </a:t>
            </a:r>
            <a:r>
              <a:rPr lang="de-DE" sz="1400" dirty="0" smtClean="0">
                <a:solidFill>
                  <a:schemeClr val="tx1"/>
                </a:solidFill>
              </a:rPr>
              <a:t>  </a:t>
            </a:r>
            <a:r>
              <a:rPr lang="de-DE" sz="1500" dirty="0" err="1" smtClean="0">
                <a:solidFill>
                  <a:schemeClr val="tx1"/>
                </a:solidFill>
              </a:rPr>
              <a:t>ofrecemos</a:t>
            </a:r>
            <a:r>
              <a:rPr lang="de-DE" sz="1400" dirty="0" smtClean="0">
                <a:solidFill>
                  <a:schemeClr val="tx1"/>
                </a:solidFill>
              </a:rPr>
              <a:t> </a:t>
            </a:r>
            <a:r>
              <a:rPr lang="de-DE" sz="1400" dirty="0" err="1">
                <a:solidFill>
                  <a:schemeClr val="tx1"/>
                </a:solidFill>
              </a:rPr>
              <a:t>un</a:t>
            </a:r>
            <a:endParaRPr lang="de-DE" sz="1400" dirty="0">
              <a:solidFill>
                <a:schemeClr val="tx1"/>
              </a:solidFill>
            </a:endParaRPr>
          </a:p>
          <a:p>
            <a:pPr algn="just"/>
            <a:r>
              <a:rPr lang="es-ES" sz="1400" dirty="0">
                <a:solidFill>
                  <a:schemeClr val="tx1"/>
                </a:solidFill>
              </a:rPr>
              <a:t>servicio de ámbito europeo </a:t>
            </a:r>
            <a:r>
              <a:rPr lang="es-ES" sz="1400" dirty="0" smtClean="0">
                <a:solidFill>
                  <a:schemeClr val="tx1"/>
                </a:solidFill>
              </a:rPr>
              <a:t>en </a:t>
            </a:r>
            <a:r>
              <a:rPr lang="de-DE" sz="1400" dirty="0" err="1" smtClean="0">
                <a:solidFill>
                  <a:schemeClr val="tx1"/>
                </a:solidFill>
              </a:rPr>
              <a:t>nuestros</a:t>
            </a:r>
            <a:r>
              <a:rPr lang="de-DE" sz="1400" dirty="0" smtClean="0">
                <a:solidFill>
                  <a:schemeClr val="tx1"/>
                </a:solidFill>
              </a:rPr>
              <a:t> </a:t>
            </a:r>
            <a:r>
              <a:rPr lang="de-DE" sz="1400" dirty="0" err="1">
                <a:solidFill>
                  <a:schemeClr val="tx1"/>
                </a:solidFill>
              </a:rPr>
              <a:t>productos</a:t>
            </a:r>
            <a:r>
              <a:rPr lang="de-DE" sz="1400" dirty="0">
                <a:solidFill>
                  <a:schemeClr val="tx1"/>
                </a:solidFill>
              </a:rPr>
              <a:t> de </a:t>
            </a:r>
            <a:r>
              <a:rPr lang="de-DE" sz="1400" dirty="0" smtClean="0">
                <a:solidFill>
                  <a:schemeClr val="tx1"/>
                </a:solidFill>
              </a:rPr>
              <a:t>Hardware y Software.</a:t>
            </a:r>
          </a:p>
          <a:p>
            <a:pPr algn="just"/>
            <a:endParaRPr lang="de-DE" sz="1400" dirty="0" smtClean="0">
              <a:solidFill>
                <a:schemeClr val="tx1"/>
              </a:solidFill>
            </a:endParaRPr>
          </a:p>
          <a:p>
            <a:pPr algn="just"/>
            <a:r>
              <a:rPr lang="de-DE" sz="1400" dirty="0" err="1" smtClean="0">
                <a:solidFill>
                  <a:schemeClr val="tx1"/>
                </a:solidFill>
              </a:rPr>
              <a:t>Numerosas</a:t>
            </a:r>
            <a:r>
              <a:rPr lang="de-DE" sz="1400" dirty="0" smtClean="0">
                <a:solidFill>
                  <a:schemeClr val="tx1"/>
                </a:solidFill>
              </a:rPr>
              <a:t> </a:t>
            </a:r>
            <a:r>
              <a:rPr lang="de-DE" sz="1400" dirty="0" err="1" smtClean="0">
                <a:solidFill>
                  <a:schemeClr val="tx1"/>
                </a:solidFill>
              </a:rPr>
              <a:t>instalaciones</a:t>
            </a:r>
            <a:r>
              <a:rPr lang="de-DE" sz="1400" dirty="0" smtClean="0">
                <a:solidFill>
                  <a:schemeClr val="tx1"/>
                </a:solidFill>
              </a:rPr>
              <a:t>   de</a:t>
            </a:r>
            <a:endParaRPr lang="de-DE" sz="1400" dirty="0">
              <a:solidFill>
                <a:schemeClr val="tx1"/>
              </a:solidFill>
            </a:endParaRPr>
          </a:p>
          <a:p>
            <a:pPr algn="just"/>
            <a:r>
              <a:rPr lang="es-ES" sz="1400" dirty="0">
                <a:solidFill>
                  <a:schemeClr val="tx1"/>
                </a:solidFill>
              </a:rPr>
              <a:t>ZEPHIR®, así como nuestro </a:t>
            </a:r>
            <a:r>
              <a:rPr lang="es-ES" sz="1400" dirty="0" smtClean="0">
                <a:solidFill>
                  <a:schemeClr val="tx1"/>
                </a:solidFill>
              </a:rPr>
              <a:t>grupo </a:t>
            </a:r>
            <a:r>
              <a:rPr lang="de-DE" sz="1400" dirty="0" smtClean="0">
                <a:solidFill>
                  <a:schemeClr val="tx1"/>
                </a:solidFill>
              </a:rPr>
              <a:t>de </a:t>
            </a:r>
            <a:r>
              <a:rPr lang="de-DE" sz="1400" dirty="0" err="1">
                <a:solidFill>
                  <a:schemeClr val="tx1"/>
                </a:solidFill>
              </a:rPr>
              <a:t>empresas</a:t>
            </a:r>
            <a:r>
              <a:rPr lang="de-DE" sz="1400" dirty="0">
                <a:solidFill>
                  <a:schemeClr val="tx1"/>
                </a:solidFill>
              </a:rPr>
              <a:t> </a:t>
            </a:r>
            <a:r>
              <a:rPr lang="de-DE" sz="1400" dirty="0" err="1" smtClean="0">
                <a:solidFill>
                  <a:schemeClr val="tx1"/>
                </a:solidFill>
              </a:rPr>
              <a:t>financieramente</a:t>
            </a:r>
            <a:r>
              <a:rPr lang="de-DE" sz="1400" dirty="0" smtClean="0">
                <a:solidFill>
                  <a:schemeClr val="tx1"/>
                </a:solidFill>
              </a:rPr>
              <a:t> </a:t>
            </a:r>
            <a:r>
              <a:rPr lang="es-ES" sz="1400" dirty="0" smtClean="0">
                <a:solidFill>
                  <a:schemeClr val="tx1"/>
                </a:solidFill>
              </a:rPr>
              <a:t>fuertes </a:t>
            </a:r>
            <a:r>
              <a:rPr lang="es-ES" sz="1400" dirty="0">
                <a:solidFill>
                  <a:schemeClr val="tx1"/>
                </a:solidFill>
              </a:rPr>
              <a:t>hacen de nuestro Software</a:t>
            </a:r>
          </a:p>
          <a:p>
            <a:pPr algn="just"/>
            <a:r>
              <a:rPr lang="de-DE" sz="1400" dirty="0">
                <a:solidFill>
                  <a:schemeClr val="tx1"/>
                </a:solidFill>
              </a:rPr>
              <a:t>ERP </a:t>
            </a:r>
            <a:r>
              <a:rPr lang="de-DE" sz="1400" dirty="0" err="1">
                <a:solidFill>
                  <a:schemeClr val="tx1"/>
                </a:solidFill>
              </a:rPr>
              <a:t>una</a:t>
            </a:r>
            <a:r>
              <a:rPr lang="de-DE" sz="1400" dirty="0">
                <a:solidFill>
                  <a:schemeClr val="tx1"/>
                </a:solidFill>
              </a:rPr>
              <a:t> </a:t>
            </a:r>
            <a:r>
              <a:rPr lang="de-DE" sz="1400" dirty="0" err="1">
                <a:solidFill>
                  <a:schemeClr val="tx1"/>
                </a:solidFill>
              </a:rPr>
              <a:t>inversión</a:t>
            </a:r>
            <a:r>
              <a:rPr lang="de-DE" sz="1400" dirty="0">
                <a:solidFill>
                  <a:schemeClr val="tx1"/>
                </a:solidFill>
              </a:rPr>
              <a:t> </a:t>
            </a:r>
            <a:r>
              <a:rPr lang="de-DE" sz="1400" dirty="0" err="1" smtClean="0">
                <a:solidFill>
                  <a:schemeClr val="tx1"/>
                </a:solidFill>
              </a:rPr>
              <a:t>segura</a:t>
            </a:r>
            <a:r>
              <a:rPr lang="de-DE" sz="1400" dirty="0" smtClean="0">
                <a:solidFill>
                  <a:schemeClr val="tx1"/>
                </a:solidFill>
              </a:rPr>
              <a:t>.</a:t>
            </a:r>
            <a:endParaRPr lang="de-DE" sz="1400" kern="0" dirty="0">
              <a:solidFill>
                <a:schemeClr val="tx1"/>
              </a:solidFill>
            </a:endParaRPr>
          </a:p>
        </p:txBody>
      </p:sp>
    </p:spTree>
    <p:extLst>
      <p:ext uri="{BB962C8B-B14F-4D97-AF65-F5344CB8AC3E}">
        <p14:creationId xmlns:p14="http://schemas.microsoft.com/office/powerpoint/2010/main" val="2868626432"/>
      </p:ext>
    </p:extLst>
  </p:cSld>
  <p:clrMapOvr>
    <a:masterClrMapping/>
  </p:clrMapOvr>
  <p:transition advClick="0">
    <p:wipe dir="u"/>
  </p:transition>
  <p:timing>
    <p:tnLst>
      <p:par>
        <p:cTn id="1" dur="indefinite" restart="never" nodeType="tmRoot"/>
      </p:par>
    </p:tnLst>
  </p:timing>
</p:sld>
</file>

<file path=ppt/theme/theme1.xml><?xml version="1.0" encoding="utf-8"?>
<a:theme xmlns:a="http://schemas.openxmlformats.org/drawingml/2006/main" name="Präsentationvorlage Zephir">
  <a:themeElements>
    <a:clrScheme name="Präsentationvorlage Zephi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äsentationvorlage Zephir">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rgbClr val="454795"/>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rgbClr val="454795"/>
            </a:solidFill>
            <a:effectLst/>
            <a:latin typeface="Verdana" pitchFamily="34" charset="0"/>
          </a:defRPr>
        </a:defPPr>
      </a:lstStyle>
    </a:lnDef>
  </a:objectDefaults>
  <a:extraClrSchemeLst>
    <a:extraClrScheme>
      <a:clrScheme name="Präsentationvorlage Zephir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äsentationvorlage Zephir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äsentationvorlage Zephir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äsentationvorlage Zephir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äsentationvorlage Zephir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äsentationvorlage Zephir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äsentationvorlage Zephir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C:\Dokumente und Einstellungen\Praktikant-Jentech\Anwendungsdaten\Microsoft\Vorlagen\Präsentationvorlage Zephir.pot</Template>
  <TotalTime>0</TotalTime>
  <Words>7794</Words>
  <Application>Microsoft Office PowerPoint</Application>
  <PresentationFormat>Bildschirmpräsentation (4:3)</PresentationFormat>
  <Paragraphs>1377</Paragraphs>
  <Slides>20</Slides>
  <Notes>8</Notes>
  <HiddenSlides>0</HiddenSlides>
  <MMClips>0</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1</vt:i4>
      </vt:variant>
      <vt:variant>
        <vt:lpstr>Folientitel</vt:lpstr>
      </vt:variant>
      <vt:variant>
        <vt:i4>20</vt:i4>
      </vt:variant>
    </vt:vector>
  </HeadingPairs>
  <TitlesOfParts>
    <vt:vector size="26" baseType="lpstr">
      <vt:lpstr>Arial</vt:lpstr>
      <vt:lpstr>MyriadPro-Regular</vt:lpstr>
      <vt:lpstr>Times New Roman</vt:lpstr>
      <vt:lpstr>Verdana</vt:lpstr>
      <vt:lpstr>Präsentationvorlage Zephir</vt:lpstr>
      <vt:lpstr>Bilddokument</vt:lpstr>
      <vt:lpstr> Introducción  </vt:lpstr>
      <vt:lpstr>Perfil de la Empresa</vt:lpstr>
      <vt:lpstr>JENTECH AG-  Grupo de empresas</vt:lpstr>
      <vt:lpstr>Actividad comercial</vt:lpstr>
      <vt:lpstr>Áreas de la empresa</vt:lpstr>
      <vt:lpstr>Sistemas informáticos                                                        Computadores Industriales                                               </vt:lpstr>
      <vt:lpstr>Tecnología de medición y prueba</vt:lpstr>
      <vt:lpstr>PowerPoint-Präsentation</vt:lpstr>
      <vt:lpstr>Usuarios - ZEPHIR</vt:lpstr>
      <vt:lpstr>    Referencias y Logros</vt:lpstr>
      <vt:lpstr>Proyectos realizados</vt:lpstr>
      <vt:lpstr>          Casos Prácticos</vt:lpstr>
      <vt:lpstr>        Casos Prácticos</vt:lpstr>
      <vt:lpstr>ZEPHIR Avenue            ERP Software</vt:lpstr>
      <vt:lpstr>Gestión de mercancías </vt:lpstr>
      <vt:lpstr> Módulos de  Compra y Venta</vt:lpstr>
      <vt:lpstr>                 Almacén</vt:lpstr>
      <vt:lpstr>                   Correo</vt:lpstr>
      <vt:lpstr>              Marketing</vt:lpstr>
      <vt:lpstr>Recursos Humanos</vt:lpstr>
    </vt:vector>
  </TitlesOfParts>
  <Company>Jentech</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Betriebswirtschaftliche Unternehmenssoftware</dc:title>
  <dc:creator>Praktikant-Jentech</dc:creator>
  <cp:lastModifiedBy>Martha Schneider</cp:lastModifiedBy>
  <cp:revision>389</cp:revision>
  <dcterms:created xsi:type="dcterms:W3CDTF">2005-09-23T07:41:22Z</dcterms:created>
  <dcterms:modified xsi:type="dcterms:W3CDTF">2018-06-06T13:29:05Z</dcterms:modified>
</cp:coreProperties>
</file>